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4"/>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61" r:id="rId35"/>
    <p:sldId id="319" r:id="rId36"/>
    <p:sldId id="321" r:id="rId37"/>
    <p:sldId id="320" r:id="rId38"/>
    <p:sldId id="324" r:id="rId39"/>
    <p:sldId id="325" r:id="rId40"/>
    <p:sldId id="326" r:id="rId41"/>
    <p:sldId id="327" r:id="rId42"/>
    <p:sldId id="328" r:id="rId43"/>
    <p:sldId id="329" r:id="rId44"/>
    <p:sldId id="279" r:id="rId45"/>
    <p:sldId id="362" r:id="rId46"/>
    <p:sldId id="363" r:id="rId47"/>
    <p:sldId id="364" r:id="rId48"/>
    <p:sldId id="330" r:id="rId49"/>
    <p:sldId id="287" r:id="rId50"/>
    <p:sldId id="288" r:id="rId51"/>
    <p:sldId id="289" r:id="rId52"/>
    <p:sldId id="290" r:id="rId53"/>
    <p:sldId id="291" r:id="rId54"/>
    <p:sldId id="292" r:id="rId55"/>
    <p:sldId id="293" r:id="rId56"/>
    <p:sldId id="297" r:id="rId57"/>
    <p:sldId id="353" r:id="rId58"/>
    <p:sldId id="340" r:id="rId59"/>
    <p:sldId id="294" r:id="rId60"/>
    <p:sldId id="295" r:id="rId61"/>
    <p:sldId id="296" r:id="rId62"/>
    <p:sldId id="300" r:id="rId63"/>
    <p:sldId id="341" r:id="rId64"/>
    <p:sldId id="342" r:id="rId65"/>
    <p:sldId id="343" r:id="rId66"/>
    <p:sldId id="301" r:id="rId67"/>
    <p:sldId id="333" r:id="rId68"/>
    <p:sldId id="302" r:id="rId69"/>
    <p:sldId id="339" r:id="rId70"/>
    <p:sldId id="365" r:id="rId71"/>
    <p:sldId id="338" r:id="rId72"/>
    <p:sldId id="334" r:id="rId73"/>
    <p:sldId id="335" r:id="rId74"/>
    <p:sldId id="303" r:id="rId75"/>
    <p:sldId id="332" r:id="rId76"/>
    <p:sldId id="304" r:id="rId77"/>
    <p:sldId id="305" r:id="rId78"/>
    <p:sldId id="336" r:id="rId79"/>
    <p:sldId id="306" r:id="rId80"/>
    <p:sldId id="307" r:id="rId81"/>
    <p:sldId id="308" r:id="rId82"/>
    <p:sldId id="360" r:id="rId83"/>
    <p:sldId id="344" r:id="rId84"/>
    <p:sldId id="345" r:id="rId85"/>
    <p:sldId id="346" r:id="rId86"/>
    <p:sldId id="347" r:id="rId87"/>
    <p:sldId id="348" r:id="rId88"/>
    <p:sldId id="357" r:id="rId89"/>
    <p:sldId id="349" r:id="rId90"/>
    <p:sldId id="350" r:id="rId91"/>
    <p:sldId id="366" r:id="rId92"/>
    <p:sldId id="310" r:id="rId9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26" autoAdjust="0"/>
  </p:normalViewPr>
  <p:slideViewPr>
    <p:cSldViewPr>
      <p:cViewPr varScale="1">
        <p:scale>
          <a:sx n="77" d="100"/>
          <a:sy n="77" d="100"/>
        </p:scale>
        <p:origin x="60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7/11/2024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51</a:t>
            </a:fld>
            <a:endParaRPr lang="en-US"/>
          </a:p>
        </p:txBody>
      </p:sp>
    </p:spTree>
    <p:extLst>
      <p:ext uri="{BB962C8B-B14F-4D97-AF65-F5344CB8AC3E}">
        <p14:creationId xmlns:p14="http://schemas.microsoft.com/office/powerpoint/2010/main" val="19378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57</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70</a:t>
            </a:fld>
            <a:endParaRPr lang="en-US"/>
          </a:p>
        </p:txBody>
      </p:sp>
    </p:spTree>
    <p:extLst>
      <p:ext uri="{BB962C8B-B14F-4D97-AF65-F5344CB8AC3E}">
        <p14:creationId xmlns:p14="http://schemas.microsoft.com/office/powerpoint/2010/main" val="115516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84</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7/11/2024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7/11/2024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4: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a:t>
            </a:r>
            <a:r>
              <a:rPr lang="en-US" b="1" dirty="0">
                <a:solidFill>
                  <a:srgbClr val="FF0000"/>
                </a:solidFill>
              </a:rPr>
              <a:t>worst-case task-level response time </a:t>
            </a:r>
            <a:r>
              <a:rPr lang="en-US" dirty="0"/>
              <a:t>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a:t>
            </a:r>
            <a:r>
              <a:rPr lang="en-US" sz="1400" b="1" i="1" dirty="0">
                <a:solidFill>
                  <a:schemeClr val="accent1">
                    <a:lumMod val="50000"/>
                  </a:schemeClr>
                </a:solidFill>
              </a:rPr>
              <a:t>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b="1" i="1" dirty="0" err="1">
                <a:solidFill>
                  <a:schemeClr val="accent1">
                    <a:lumMod val="50000"/>
                  </a:schemeClr>
                </a:solidFill>
              </a:rPr>
              <a:t>FreeRTOS</a:t>
            </a:r>
            <a:r>
              <a:rPr lang="en-US" sz="1400" b="1" i="1" dirty="0">
                <a:solidFill>
                  <a:schemeClr val="accent1">
                    <a:lumMod val="50000"/>
                  </a:schemeClr>
                </a:solidFill>
              </a:rPr>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7200"/>
            <a:ext cx="5181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5" name="TextBox 4">
            <a:extLst>
              <a:ext uri="{FF2B5EF4-FFF2-40B4-BE49-F238E27FC236}">
                <a16:creationId xmlns:a16="http://schemas.microsoft.com/office/drawing/2014/main" id="{3E97184E-ECDC-3F9B-0BC2-6520DE90DD77}"/>
              </a:ext>
            </a:extLst>
          </p:cNvPr>
          <p:cNvSpPr txBox="1"/>
          <p:nvPr/>
        </p:nvSpPr>
        <p:spPr>
          <a:xfrm>
            <a:off x="0" y="762000"/>
            <a:ext cx="9144000" cy="5747727"/>
          </a:xfrm>
          <a:prstGeom prst="rect">
            <a:avLst/>
          </a:prstGeom>
          <a:noFill/>
        </p:spPr>
        <p:txBody>
          <a:bodyPr wrap="square">
            <a:spAutoFit/>
          </a:bodyPr>
          <a:lstStyle/>
          <a:p>
            <a:r>
              <a:rPr lang="en-US" sz="1750" b="1" dirty="0">
                <a:solidFill>
                  <a:srgbClr val="FF0000"/>
                </a:solidFill>
                <a:latin typeface="Arial" panose="020B0604020202020204" pitchFamily="34" charset="0"/>
                <a:cs typeface="Arial" panose="020B0604020202020204" pitchFamily="34" charset="0"/>
              </a:rPr>
              <a:t>1. DORMANT:</a:t>
            </a:r>
          </a:p>
          <a:p>
            <a:r>
              <a:rPr lang="en-US" sz="1750" dirty="0">
                <a:latin typeface="Arial" panose="020B0604020202020204" pitchFamily="34" charset="0"/>
                <a:cs typeface="Arial" panose="020B0604020202020204" pitchFamily="34" charset="0"/>
              </a:rPr>
              <a:t>   - This is the initial state of a task before it has been started or after it has terminated.</a:t>
            </a:r>
          </a:p>
          <a:p>
            <a:r>
              <a:rPr lang="en-US" sz="1750" dirty="0">
                <a:latin typeface="Arial" panose="020B0604020202020204" pitchFamily="34" charset="0"/>
                <a:cs typeface="Arial" panose="020B0604020202020204" pitchFamily="34" charset="0"/>
              </a:rPr>
              <a:t>   - The task is not yet part of the scheduling pool.</a:t>
            </a:r>
          </a:p>
          <a:p>
            <a:r>
              <a:rPr lang="en-US" sz="1750" dirty="0">
                <a:latin typeface="Arial" panose="020B0604020202020204" pitchFamily="34" charset="0"/>
                <a:cs typeface="Arial" panose="020B0604020202020204" pitchFamily="34" charset="0"/>
              </a:rPr>
              <a:t>   - It cannot be executed or be part of any scheduling decisions.</a:t>
            </a:r>
          </a:p>
          <a:p>
            <a:r>
              <a:rPr lang="en-US" sz="1750" b="1" dirty="0">
                <a:solidFill>
                  <a:srgbClr val="FF0000"/>
                </a:solidFill>
                <a:latin typeface="Arial" panose="020B0604020202020204" pitchFamily="34" charset="0"/>
                <a:cs typeface="Arial" panose="020B0604020202020204" pitchFamily="34" charset="0"/>
              </a:rPr>
              <a:t>2. READY:</a:t>
            </a:r>
          </a:p>
          <a:p>
            <a:r>
              <a:rPr lang="en-US" sz="1750" dirty="0">
                <a:latin typeface="Arial" panose="020B0604020202020204" pitchFamily="34" charset="0"/>
                <a:cs typeface="Arial" panose="020B0604020202020204" pitchFamily="34" charset="0"/>
              </a:rPr>
              <a:t>   - In this state, the task is prepared to run and is waiting for the CPU to become available.</a:t>
            </a:r>
          </a:p>
          <a:p>
            <a:r>
              <a:rPr lang="en-US" sz="1750" dirty="0">
                <a:latin typeface="Arial" panose="020B0604020202020204" pitchFamily="34" charset="0"/>
                <a:cs typeface="Arial" panose="020B0604020202020204" pitchFamily="34" charset="0"/>
              </a:rPr>
              <a:t>   - Multiple tasks can be in the READY state, and the scheduler decides which one will be executed based on the scheduling policy.</a:t>
            </a:r>
          </a:p>
          <a:p>
            <a:r>
              <a:rPr lang="en-US" sz="1750" b="1" dirty="0">
                <a:solidFill>
                  <a:srgbClr val="FF0000"/>
                </a:solidFill>
                <a:latin typeface="Arial" panose="020B0604020202020204" pitchFamily="34" charset="0"/>
                <a:cs typeface="Arial" panose="020B0604020202020204" pitchFamily="34" charset="0"/>
              </a:rPr>
              <a:t>3. RUNNING:</a:t>
            </a:r>
          </a:p>
          <a:p>
            <a:r>
              <a:rPr lang="en-US" sz="1750" dirty="0">
                <a:latin typeface="Arial" panose="020B0604020202020204" pitchFamily="34" charset="0"/>
                <a:cs typeface="Arial" panose="020B0604020202020204" pitchFamily="34" charset="0"/>
              </a:rPr>
              <a:t>   - The task is currently being executed by the CPU.</a:t>
            </a:r>
          </a:p>
          <a:p>
            <a:r>
              <a:rPr lang="en-US" sz="1750" dirty="0">
                <a:latin typeface="Arial" panose="020B0604020202020204" pitchFamily="34" charset="0"/>
                <a:cs typeface="Arial" panose="020B0604020202020204" pitchFamily="34" charset="0"/>
              </a:rPr>
              <a:t>   - Only one task can be in the RUNNING state at any given time on a single-core processor.</a:t>
            </a:r>
          </a:p>
          <a:p>
            <a:r>
              <a:rPr lang="en-US" sz="1750" b="1" dirty="0">
                <a:solidFill>
                  <a:srgbClr val="FF0000"/>
                </a:solidFill>
                <a:latin typeface="Arial" panose="020B0604020202020204" pitchFamily="34" charset="0"/>
                <a:cs typeface="Arial" panose="020B0604020202020204" pitchFamily="34" charset="0"/>
              </a:rPr>
              <a:t>4. WAITING:</a:t>
            </a:r>
          </a:p>
          <a:p>
            <a:r>
              <a:rPr lang="en-US" sz="1750" dirty="0">
                <a:latin typeface="Arial" panose="020B0604020202020204" pitchFamily="34" charset="0"/>
                <a:cs typeface="Arial" panose="020B0604020202020204" pitchFamily="34" charset="0"/>
              </a:rPr>
              <a:t>   - The task is blocked and waiting for an event or condition to be met before it can transition back to the READY state.</a:t>
            </a:r>
          </a:p>
          <a:p>
            <a:r>
              <a:rPr lang="en-US" sz="1750" dirty="0">
                <a:latin typeface="Arial" panose="020B0604020202020204" pitchFamily="34" charset="0"/>
                <a:cs typeface="Arial" panose="020B0604020202020204" pitchFamily="34" charset="0"/>
              </a:rPr>
              <a:t>   - Common waiting conditions include waiting for a timeout, semaphore, message, or I/O operation to complete.</a:t>
            </a:r>
          </a:p>
          <a:p>
            <a:r>
              <a:rPr lang="en-US" sz="1750" b="1" dirty="0">
                <a:solidFill>
                  <a:srgbClr val="FF0000"/>
                </a:solidFill>
                <a:latin typeface="Arial" panose="020B0604020202020204" pitchFamily="34" charset="0"/>
                <a:cs typeface="Arial" panose="020B0604020202020204" pitchFamily="34" charset="0"/>
              </a:rPr>
              <a:t>5. ISR (Interrupt Service Routine):</a:t>
            </a:r>
          </a:p>
          <a:p>
            <a:r>
              <a:rPr lang="en-US" sz="1750" dirty="0">
                <a:latin typeface="Arial" panose="020B0604020202020204" pitchFamily="34" charset="0"/>
                <a:cs typeface="Arial" panose="020B0604020202020204" pitchFamily="34" charset="0"/>
              </a:rPr>
              <a:t>   - Its not a task state, this refers to the execution of a function in response to an interrupt.</a:t>
            </a:r>
          </a:p>
          <a:p>
            <a:r>
              <a:rPr lang="en-US" sz="1750" dirty="0">
                <a:latin typeface="Arial" panose="020B0604020202020204" pitchFamily="34" charset="0"/>
                <a:cs typeface="Arial" panose="020B0604020202020204" pitchFamily="34" charset="0"/>
              </a:rPr>
              <a:t>   - The ISR has a higher priority and can preempt the currently running task.</a:t>
            </a:r>
          </a:p>
          <a:p>
            <a:r>
              <a:rPr lang="en-US" sz="1750" dirty="0">
                <a:latin typeface="Arial" panose="020B0604020202020204" pitchFamily="34" charset="0"/>
                <a:cs typeface="Arial" panose="020B0604020202020204" pitchFamily="34" charset="0"/>
              </a:rPr>
              <a:t>   - Tasks can transition in and out of the ISR state as interrupts occur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a:xfrm>
            <a:off x="628650" y="-9331"/>
            <a:ext cx="7886700" cy="1325563"/>
          </a:xfrm>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a:xfrm>
            <a:off x="34212" y="1066800"/>
            <a:ext cx="8991600" cy="5791200"/>
          </a:xfrm>
        </p:spPr>
        <p:txBody>
          <a:bodyPr>
            <a:normAutofit lnSpcReduction="10000"/>
          </a:bodyPr>
          <a:lstStyle/>
          <a:p>
            <a:r>
              <a:rPr lang="en-US" sz="2400"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sz="2400" dirty="0">
                <a:latin typeface="Arial" panose="020B0604020202020204" pitchFamily="34" charset="0"/>
                <a:cs typeface="Arial" panose="020B0604020202020204" pitchFamily="34" charset="0"/>
              </a:rPr>
              <a:t>There are two main types of RTOS task scheduling algorithms: </a:t>
            </a:r>
            <a:r>
              <a:rPr lang="en-US" sz="2400" b="1" dirty="0">
                <a:latin typeface="Arial" panose="020B0604020202020204" pitchFamily="34" charset="0"/>
                <a:cs typeface="Arial" panose="020B0604020202020204" pitchFamily="34" charset="0"/>
              </a:rPr>
              <a:t>preemptive</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non-preemptive</a:t>
            </a:r>
            <a:r>
              <a:rPr lang="en-US" sz="2400"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allow the RTOS to interrupt a running task and switch to a higher-priority task. This is important for ensuring that critical tasks meet their deadlines, even if lower-priority tasks are already running.</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2000"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0" dirty="0">
                <a:effectLst/>
                <a:latin typeface="Arial" panose="020B0604020202020204" pitchFamily="34" charset="0"/>
                <a:ea typeface="Times New Roman" panose="02020603050405020304" pitchFamily="18" charset="0"/>
                <a:cs typeface="Arial" panose="020B0604020202020204" pitchFamily="34" charset="0"/>
              </a:rPr>
              <a:t>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DA2-53C8-B2D7-78C5-073B8B7D4EA9}"/>
              </a:ext>
            </a:extLst>
          </p:cNvPr>
          <p:cNvSpPr>
            <a:spLocks noGrp="1"/>
          </p:cNvSpPr>
          <p:nvPr>
            <p:ph type="title"/>
          </p:nvPr>
        </p:nvSpPr>
        <p:spPr>
          <a:xfrm>
            <a:off x="0" y="0"/>
            <a:ext cx="9144000" cy="1325563"/>
          </a:xfrm>
        </p:spPr>
        <p:txBody>
          <a:bodyPr>
            <a:normAutofit fontScale="90000"/>
          </a:bodyPr>
          <a:lstStyle/>
          <a:p>
            <a:r>
              <a:rPr lang="en-US" sz="4500" b="1" dirty="0">
                <a:solidFill>
                  <a:srgbClr val="002060"/>
                </a:solidFill>
              </a:rPr>
              <a:t>Managing task deadlines in an RTOS when tasks are preempted</a:t>
            </a:r>
          </a:p>
        </p:txBody>
      </p:sp>
      <p:sp>
        <p:nvSpPr>
          <p:cNvPr id="3" name="Content Placeholder 2">
            <a:extLst>
              <a:ext uri="{FF2B5EF4-FFF2-40B4-BE49-F238E27FC236}">
                <a16:creationId xmlns:a16="http://schemas.microsoft.com/office/drawing/2014/main" id="{CD5DB4C7-972E-C6F0-9262-3413F12989B8}"/>
              </a:ext>
            </a:extLst>
          </p:cNvPr>
          <p:cNvSpPr>
            <a:spLocks noGrp="1"/>
          </p:cNvSpPr>
          <p:nvPr>
            <p:ph idx="1"/>
          </p:nvPr>
        </p:nvSpPr>
        <p:spPr>
          <a:xfrm>
            <a:off x="66869" y="1447800"/>
            <a:ext cx="9067800" cy="5638799"/>
          </a:xfrm>
        </p:spPr>
        <p:txBody>
          <a:bodyPr>
            <a:normAutofit fontScale="85000" lnSpcReduction="20000"/>
          </a:bodyPr>
          <a:lstStyle/>
          <a:p>
            <a:pPr marL="0" indent="0">
              <a:buNone/>
            </a:pPr>
            <a:r>
              <a:rPr lang="en-US" b="1" dirty="0"/>
              <a:t>Strategies for Ensuring Deadlines Are Met:</a:t>
            </a:r>
            <a:endParaRPr lang="en-US" dirty="0"/>
          </a:p>
          <a:p>
            <a:pPr>
              <a:buFont typeface="+mj-lt"/>
              <a:buAutoNum type="arabicPeriod"/>
            </a:pPr>
            <a:r>
              <a:rPr lang="en-US" b="1" dirty="0"/>
              <a:t>Priority-Based Scheduling</a:t>
            </a:r>
            <a:endParaRPr lang="en-US" dirty="0"/>
          </a:p>
          <a:p>
            <a:pPr marL="742950" lvl="1" indent="-285750"/>
            <a:r>
              <a:rPr lang="en-US" dirty="0"/>
              <a:t>Higher priority for tasks with stringent deadlines.</a:t>
            </a:r>
          </a:p>
          <a:p>
            <a:pPr>
              <a:buFont typeface="+mj-lt"/>
              <a:buAutoNum type="arabicPeriod"/>
            </a:pPr>
            <a:r>
              <a:rPr lang="en-US" b="1" dirty="0"/>
              <a:t>Deadline Monotonic Scheduling (DMS)</a:t>
            </a:r>
            <a:endParaRPr lang="en-US" dirty="0"/>
          </a:p>
          <a:p>
            <a:pPr marL="742950" lvl="1" indent="-285750"/>
            <a:r>
              <a:rPr lang="en-US" dirty="0"/>
              <a:t>Fixed-priority: shorter deadlines get higher priority.</a:t>
            </a:r>
          </a:p>
          <a:p>
            <a:pPr>
              <a:buFont typeface="+mj-lt"/>
              <a:buAutoNum type="arabicPeriod"/>
            </a:pPr>
            <a:r>
              <a:rPr lang="en-US" b="1" dirty="0"/>
              <a:t>Earliest Deadline First (EDF)</a:t>
            </a:r>
            <a:endParaRPr lang="en-US" dirty="0"/>
          </a:p>
          <a:p>
            <a:pPr marL="742950" lvl="1" indent="-285750"/>
            <a:r>
              <a:rPr lang="en-US" dirty="0"/>
              <a:t>Dynamic priority: tasks closest to their deadlines run first.</a:t>
            </a:r>
          </a:p>
          <a:p>
            <a:pPr>
              <a:buFont typeface="+mj-lt"/>
              <a:buAutoNum type="arabicPeriod"/>
            </a:pPr>
            <a:r>
              <a:rPr lang="en-US" b="1" dirty="0"/>
              <a:t>Rate Monotonic Scheduling (RMS)</a:t>
            </a:r>
            <a:endParaRPr lang="en-US" dirty="0"/>
          </a:p>
          <a:p>
            <a:pPr marL="742950" lvl="1" indent="-285750"/>
            <a:r>
              <a:rPr lang="en-US" dirty="0"/>
              <a:t>Fixed-priority: shorter periods get higher priority.</a:t>
            </a:r>
          </a:p>
          <a:p>
            <a:pPr>
              <a:buFont typeface="+mj-lt"/>
              <a:buAutoNum type="arabicPeriod"/>
            </a:pPr>
            <a:r>
              <a:rPr lang="en-US" b="1" dirty="0"/>
              <a:t>Deadline-Aware Task Management</a:t>
            </a:r>
            <a:endParaRPr lang="en-US" dirty="0"/>
          </a:p>
          <a:p>
            <a:pPr marL="742950" lvl="1" indent="-285750"/>
            <a:r>
              <a:rPr lang="en-US" dirty="0"/>
              <a:t>Monitor execution time and deadlines to avoid deadline misses.</a:t>
            </a:r>
          </a:p>
          <a:p>
            <a:pPr>
              <a:buFont typeface="+mj-lt"/>
              <a:buAutoNum type="arabicPeriod"/>
            </a:pPr>
            <a:r>
              <a:rPr lang="en-US" b="1" dirty="0"/>
              <a:t>Time Slicing and Time Quanta</a:t>
            </a:r>
            <a:endParaRPr lang="en-US" dirty="0"/>
          </a:p>
          <a:p>
            <a:pPr marL="742950" lvl="1" indent="-285750"/>
            <a:r>
              <a:rPr lang="en-US" dirty="0"/>
              <a:t>Allocate fixed time slices to tasks; manage CPU time efficiently.</a:t>
            </a:r>
          </a:p>
          <a:p>
            <a:pPr>
              <a:buFont typeface="+mj-lt"/>
              <a:buAutoNum type="arabicPeriod"/>
            </a:pPr>
            <a:r>
              <a:rPr lang="en-US" b="1" dirty="0"/>
              <a:t>Task Deadlines and Watchdogs</a:t>
            </a:r>
            <a:endParaRPr lang="en-US" dirty="0"/>
          </a:p>
          <a:p>
            <a:pPr marL="742950" lvl="1" indent="-285750"/>
            <a:r>
              <a:rPr lang="en-US" dirty="0"/>
              <a:t>Monitor deadlines; take corrective actions if necessary.</a:t>
            </a:r>
          </a:p>
          <a:p>
            <a:pPr>
              <a:buFont typeface="+mj-lt"/>
              <a:buAutoNum type="arabicPeriod"/>
            </a:pPr>
            <a:r>
              <a:rPr lang="en-US" b="1" dirty="0"/>
              <a:t>Efficient Context Switching</a:t>
            </a:r>
            <a:endParaRPr lang="en-US" dirty="0"/>
          </a:p>
          <a:p>
            <a:pPr marL="742950" lvl="1" indent="-285750"/>
            <a:r>
              <a:rPr lang="en-US" dirty="0"/>
              <a:t>Minimize overhead during task switches to resume tasks timely.</a:t>
            </a:r>
          </a:p>
          <a:p>
            <a:pPr>
              <a:buFont typeface="+mj-lt"/>
              <a:buAutoNum type="arabicPeriod"/>
            </a:pPr>
            <a:r>
              <a:rPr lang="en-US" b="1" dirty="0"/>
              <a:t>Resource Reservation</a:t>
            </a:r>
            <a:endParaRPr lang="en-US" dirty="0"/>
          </a:p>
          <a:p>
            <a:pPr marL="742950" lvl="1" indent="-285750"/>
            <a:r>
              <a:rPr lang="en-US" dirty="0"/>
              <a:t>Reserve CPU time/resources for critical tasks.</a:t>
            </a:r>
          </a:p>
          <a:p>
            <a:pPr>
              <a:buFont typeface="+mj-lt"/>
              <a:buAutoNum type="arabicPeriod"/>
            </a:pPr>
            <a:r>
              <a:rPr lang="en-US" b="1" dirty="0"/>
              <a:t>Slack Time Management</a:t>
            </a:r>
            <a:endParaRPr lang="en-US" dirty="0"/>
          </a:p>
          <a:p>
            <a:pPr marL="742950" lvl="1" indent="-285750"/>
            <a:r>
              <a:rPr lang="en-US" dirty="0"/>
              <a:t>Use slack time to allow lower-priority tasks to run safely.</a:t>
            </a:r>
          </a:p>
          <a:p>
            <a:endParaRPr lang="en-US" dirty="0"/>
          </a:p>
        </p:txBody>
      </p:sp>
    </p:spTree>
    <p:extLst>
      <p:ext uri="{BB962C8B-B14F-4D97-AF65-F5344CB8AC3E}">
        <p14:creationId xmlns:p14="http://schemas.microsoft.com/office/powerpoint/2010/main" val="107526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a:xfrm>
            <a:off x="76200" y="1825625"/>
            <a:ext cx="8991600" cy="4351338"/>
          </a:xfrm>
        </p:spPr>
        <p:txBody>
          <a:bodyPr>
            <a:normAutofit/>
          </a:bodyPr>
          <a:lstStyle/>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20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20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a:xfrm>
            <a:off x="381000" y="1825624"/>
            <a:ext cx="8686800" cy="4879975"/>
          </a:xfrm>
        </p:spPr>
        <p:txBody>
          <a:bodyPr>
            <a:normAutofit/>
          </a:bodyPr>
          <a:lstStyle/>
          <a:p>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FreeRTOS</a:t>
            </a:r>
            <a:r>
              <a:rPr lang="en-US" sz="2000" dirty="0">
                <a:latin typeface="Arial" panose="020B0604020202020204" pitchFamily="34" charset="0"/>
                <a:cs typeface="Arial" panose="020B0604020202020204" pitchFamily="34" charset="0"/>
              </a:rPr>
              <a:t>, the </a:t>
            </a:r>
            <a:r>
              <a:rPr lang="en-US" sz="2000" dirty="0">
                <a:solidFill>
                  <a:srgbClr val="FF0000"/>
                </a:solidFill>
                <a:latin typeface="Arial" panose="020B0604020202020204" pitchFamily="34" charset="0"/>
                <a:cs typeface="Arial" panose="020B0604020202020204" pitchFamily="34" charset="0"/>
              </a:rPr>
              <a:t>default time slice is 1 </a:t>
            </a:r>
            <a:r>
              <a:rPr lang="en-US" sz="2000" dirty="0" err="1">
                <a:solidFill>
                  <a:srgbClr val="FF0000"/>
                </a:solidFill>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and a time slice is known as a </a:t>
            </a:r>
            <a:r>
              <a:rPr lang="en-US" sz="2000" dirty="0">
                <a:solidFill>
                  <a:srgbClr val="FF0000"/>
                </a:solidFill>
                <a:latin typeface="Arial" panose="020B0604020202020204" pitchFamily="34" charset="0"/>
                <a:cs typeface="Arial" panose="020B0604020202020204" pitchFamily="34" charset="0"/>
              </a:rPr>
              <a:t>“tick.” </a:t>
            </a:r>
            <a:r>
              <a:rPr lang="en-US" sz="2000" dirty="0">
                <a:latin typeface="Arial" panose="020B0604020202020204" pitchFamily="34" charset="0"/>
                <a:cs typeface="Arial" panose="020B0604020202020204" pitchFamily="34" charset="0"/>
              </a:rPr>
              <a:t>A hardware timer(mostly </a:t>
            </a:r>
            <a:r>
              <a:rPr lang="en-US" sz="2000" dirty="0" err="1">
                <a:latin typeface="Arial" panose="020B0604020202020204" pitchFamily="34" charset="0"/>
                <a:cs typeface="Arial" panose="020B0604020202020204" pitchFamily="34" charset="0"/>
              </a:rPr>
              <a:t>Systick</a:t>
            </a:r>
            <a:r>
              <a:rPr lang="en-US" sz="2000" dirty="0">
                <a:latin typeface="Arial" panose="020B0604020202020204" pitchFamily="34" charset="0"/>
                <a:cs typeface="Arial" panose="020B0604020202020204" pitchFamily="34" charset="0"/>
              </a:rPr>
              <a:t>) is configured to create an interrupt every 1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 The ISR for that timer runs the scheduler, which chooses the task to run next.</a:t>
            </a:r>
          </a:p>
          <a:p>
            <a:pPr marL="0" indent="0">
              <a:spcBef>
                <a:spcPts val="0"/>
              </a:spcBef>
              <a:buNone/>
            </a:pPr>
            <a:r>
              <a:rPr lang="en-US" sz="1600" dirty="0">
                <a:solidFill>
                  <a:srgbClr val="FF0000"/>
                </a:solidFill>
              </a:rPr>
              <a:t>#define </a:t>
            </a:r>
            <a:r>
              <a:rPr lang="en-US" sz="1600" dirty="0" err="1">
                <a:solidFill>
                  <a:srgbClr val="FF0000"/>
                </a:solidFill>
              </a:rPr>
              <a:t>configTICK_RATE_HZ</a:t>
            </a:r>
            <a:r>
              <a:rPr lang="en-US" sz="1600" dirty="0">
                <a:solidFill>
                  <a:srgbClr val="FF0000"/>
                </a:solidFill>
              </a:rPr>
              <a:t> ( ( </a:t>
            </a:r>
            <a:r>
              <a:rPr lang="en-US" sz="1600" dirty="0" err="1">
                <a:solidFill>
                  <a:srgbClr val="FF0000"/>
                </a:solidFill>
              </a:rPr>
              <a:t>TickType_t</a:t>
            </a:r>
            <a:r>
              <a:rPr lang="en-US" sz="1600" dirty="0">
                <a:solidFill>
                  <a:srgbClr val="FF0000"/>
                </a:solidFill>
              </a:rPr>
              <a:t> ) 1000 ) // 1 kHz tick rate or 1 </a:t>
            </a:r>
            <a:r>
              <a:rPr lang="en-US" sz="1600" dirty="0" err="1">
                <a:solidFill>
                  <a:srgbClr val="FF0000"/>
                </a:solidFill>
              </a:rPr>
              <a:t>ms</a:t>
            </a:r>
            <a:r>
              <a:rPr lang="en-US" sz="1600" dirty="0">
                <a:solidFill>
                  <a:srgbClr val="FF0000"/>
                </a:solidFill>
              </a:rPr>
              <a:t> tick period</a:t>
            </a:r>
          </a:p>
          <a:p>
            <a:pPr marL="0" indent="0">
              <a:spcBef>
                <a:spcPts val="0"/>
              </a:spcBef>
              <a:buNone/>
            </a:pPr>
            <a:r>
              <a:rPr lang="en-US" sz="1600" dirty="0">
                <a:solidFill>
                  <a:srgbClr val="FF0000"/>
                </a:solidFill>
              </a:rPr>
              <a:t>#define </a:t>
            </a:r>
            <a:r>
              <a:rPr lang="en-US" sz="1600" dirty="0" err="1">
                <a:solidFill>
                  <a:srgbClr val="FF0000"/>
                </a:solidFill>
              </a:rPr>
              <a:t>configCPU_CLOCK_HZ</a:t>
            </a:r>
            <a:r>
              <a:rPr lang="en-US" sz="1600" dirty="0">
                <a:solidFill>
                  <a:srgbClr val="FF0000"/>
                </a:solidFill>
              </a:rPr>
              <a:t> ( ( unsigned long ) 72000000 ) // 72 MHz system clock</a:t>
            </a:r>
            <a:endParaRPr lang="en-US" sz="2000" dirty="0">
              <a:solidFill>
                <a:srgbClr val="FF0000"/>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each tick interrupt, the task with the </a:t>
            </a:r>
            <a:r>
              <a:rPr lang="en-US" sz="2000" dirty="0">
                <a:solidFill>
                  <a:srgbClr val="FF0000"/>
                </a:solidFill>
                <a:latin typeface="Arial" panose="020B0604020202020204" pitchFamily="34" charset="0"/>
                <a:cs typeface="Arial" panose="020B0604020202020204" pitchFamily="34" charset="0"/>
              </a:rPr>
              <a:t>highest priority is chosen to run</a:t>
            </a:r>
            <a:r>
              <a:rPr lang="en-US" sz="2000" dirty="0">
                <a:latin typeface="Arial" panose="020B0604020202020204" pitchFamily="34" charset="0"/>
                <a:cs typeface="Arial" panose="020B0604020202020204" pitchFamily="34" charset="0"/>
              </a:rPr>
              <a:t>. If the </a:t>
            </a:r>
            <a:r>
              <a:rPr lang="en-US" sz="2000" dirty="0">
                <a:solidFill>
                  <a:srgbClr val="FF0000"/>
                </a:solidFill>
                <a:latin typeface="Arial" panose="020B0604020202020204" pitchFamily="34" charset="0"/>
                <a:cs typeface="Arial" panose="020B0604020202020204" pitchFamily="34" charset="0"/>
              </a:rPr>
              <a:t>highest priority tasks have the same priority, they are executed in a round-robin fashion</a:t>
            </a:r>
            <a:r>
              <a:rPr lang="en-US" sz="2000" dirty="0">
                <a:latin typeface="Arial" panose="020B0604020202020204" pitchFamily="34" charset="0"/>
                <a:cs typeface="Arial" panose="020B0604020202020204" pitchFamily="34" charset="0"/>
              </a:rPr>
              <a:t>. If a task with a higher priority than the currently running task becomes available (e.g. in the "Ready" state), then it will immediately run. It does not wait for the next tick.</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b="1" dirty="0">
                <a:latin typeface="Arial" panose="020B0604020202020204" pitchFamily="34" charset="0"/>
                <a:cs typeface="Arial" panose="020B0604020202020204" pitchFamily="34" charset="0"/>
              </a:rPr>
              <a:t>heap_1: </a:t>
            </a:r>
            <a:r>
              <a:rPr lang="en-US" dirty="0">
                <a:solidFill>
                  <a:srgbClr val="FF0000"/>
                </a:solidFill>
                <a:latin typeface="Arial" panose="020B0604020202020204" pitchFamily="34" charset="0"/>
                <a:cs typeface="Arial" panose="020B0604020202020204" pitchFamily="34" charset="0"/>
              </a:rPr>
              <a:t>Allocation only—no freeing is allowed. </a:t>
            </a:r>
            <a:r>
              <a:rPr lang="en-US" dirty="0">
                <a:latin typeface="Arial" panose="020B0604020202020204" pitchFamily="34" charset="0"/>
                <a:cs typeface="Arial" panose="020B0604020202020204" pitchFamily="34" charset="0"/>
              </a:rPr>
              <a:t>This is best </a:t>
            </a:r>
            <a:r>
              <a:rPr lang="en-US" i="1" dirty="0">
                <a:latin typeface="Arial" panose="020B0604020202020204" pitchFamily="34" charset="0"/>
                <a:cs typeface="Arial" panose="020B0604020202020204" pitchFamily="34" charset="0"/>
              </a:rPr>
              <a:t>suited for simple applications that don't free anything after initial creation.</a:t>
            </a:r>
            <a:r>
              <a:rPr lang="en-US" dirty="0">
                <a:latin typeface="Arial" panose="020B0604020202020204" pitchFamily="34" charset="0"/>
                <a:cs typeface="Arial" panose="020B0604020202020204" pitchFamily="34" charset="0"/>
              </a:rPr>
              <a:t> This implementation, along with heap_2, provides the most deterministic timing since neither heap ever performs a search for adjacent free blocks to combine.</a:t>
            </a:r>
          </a:p>
          <a:p>
            <a:r>
              <a:rPr lang="en-US" b="1" dirty="0">
                <a:latin typeface="Arial" panose="020B0604020202020204" pitchFamily="34" charset="0"/>
                <a:cs typeface="Arial" panose="020B0604020202020204" pitchFamily="34" charset="0"/>
              </a:rPr>
              <a:t>heap_2: </a:t>
            </a:r>
            <a:r>
              <a:rPr lang="en-US" dirty="0">
                <a:solidFill>
                  <a:srgbClr val="FF0000"/>
                </a:solidFill>
                <a:latin typeface="Arial" panose="020B0604020202020204" pitchFamily="34" charset="0"/>
                <a:cs typeface="Arial" panose="020B0604020202020204" pitchFamily="34" charset="0"/>
              </a:rPr>
              <a:t>Allocation and freeing are both allowed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but adjacent free blocks are not combined</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This limits appropriate use cases to those applications that can know/guarantee they are reusing several items that are the same size each time.</a:t>
            </a:r>
            <a:r>
              <a:rPr lang="en-US" dirty="0">
                <a:latin typeface="Arial" panose="020B0604020202020204" pitchFamily="34" charset="0"/>
                <a:cs typeface="Arial" panose="020B0604020202020204" pitchFamily="34" charset="0"/>
              </a:rPr>
              <a:t>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b="1" dirty="0">
                <a:latin typeface="Arial" panose="020B0604020202020204" pitchFamily="34" charset="0"/>
                <a:cs typeface="Arial" panose="020B0604020202020204" pitchFamily="34" charset="0"/>
              </a:rPr>
              <a:t>heap_3: </a:t>
            </a:r>
            <a:r>
              <a:rPr lang="en-US" dirty="0">
                <a:solidFill>
                  <a:srgbClr val="FF0000"/>
                </a:solidFill>
                <a:latin typeface="Arial" panose="020B0604020202020204" pitchFamily="34" charset="0"/>
                <a:cs typeface="Arial" panose="020B0604020202020204" pitchFamily="34" charset="0"/>
              </a:rPr>
              <a:t>Wraps standard malloc/free implementations to provide thread safety.</a:t>
            </a:r>
          </a:p>
          <a:p>
            <a:r>
              <a:rPr lang="en-US" b="1" dirty="0">
                <a:latin typeface="Arial" panose="020B0604020202020204" pitchFamily="34" charset="0"/>
                <a:cs typeface="Arial" panose="020B0604020202020204" pitchFamily="34" charset="0"/>
              </a:rPr>
              <a:t>heap_4: </a:t>
            </a:r>
            <a:r>
              <a:rPr lang="en-US" dirty="0">
                <a:solidFill>
                  <a:srgbClr val="FF0000"/>
                </a:solidFill>
                <a:latin typeface="Arial" panose="020B0604020202020204" pitchFamily="34" charset="0"/>
                <a:cs typeface="Arial" panose="020B0604020202020204" pitchFamily="34" charset="0"/>
              </a:rPr>
              <a:t>The same as heap_2 but combines adjacent free space. </a:t>
            </a:r>
            <a:r>
              <a:rPr lang="en-US" dirty="0">
                <a:latin typeface="Arial" panose="020B0604020202020204" pitchFamily="34" charset="0"/>
                <a:cs typeface="Arial" panose="020B0604020202020204" pitchFamily="34" charset="0"/>
              </a:rPr>
              <a:t>Allows locating the entire heap by giving an absolute address. </a:t>
            </a:r>
            <a:r>
              <a:rPr lang="en-US" i="1" dirty="0">
                <a:latin typeface="Arial" panose="020B0604020202020204" pitchFamily="34" charset="0"/>
                <a:cs typeface="Arial" panose="020B0604020202020204" pitchFamily="34" charset="0"/>
              </a:rPr>
              <a:t>Well suited for applications to use dynamic allocation.</a:t>
            </a:r>
          </a:p>
          <a:p>
            <a:r>
              <a:rPr lang="en-US" b="1" dirty="0">
                <a:latin typeface="Arial" panose="020B0604020202020204" pitchFamily="34" charset="0"/>
                <a:cs typeface="Arial" panose="020B0604020202020204" pitchFamily="34" charset="0"/>
              </a:rPr>
              <a:t>heap_5: </a:t>
            </a:r>
            <a:r>
              <a:rPr lang="en-US" dirty="0">
                <a:latin typeface="Arial" panose="020B0604020202020204" pitchFamily="34" charset="0"/>
                <a:cs typeface="Arial" panose="020B0604020202020204" pitchFamily="34" charset="0"/>
              </a:rPr>
              <a:t>The same as heap_4 but </a:t>
            </a:r>
            <a:r>
              <a:rPr lang="en-US" i="1" dirty="0">
                <a:latin typeface="Arial" panose="020B0604020202020204" pitchFamily="34" charset="0"/>
                <a:cs typeface="Arial" panose="020B0604020202020204" pitchFamily="34" charset="0"/>
              </a:rPr>
              <a:t>allows for creating a heap that is distributed across different noncontiguous memory regions</a:t>
            </a:r>
            <a:r>
              <a:rPr lang="en-US" dirty="0">
                <a:latin typeface="Arial" panose="020B0604020202020204" pitchFamily="34" charset="0"/>
                <a:cs typeface="Arial" panose="020B0604020202020204" pitchFamily="34" charset="0"/>
              </a:rPr>
              <a:t>—for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t>
            </a:r>
            <a:r>
              <a:rPr lang="en-US" dirty="0">
                <a:solidFill>
                  <a:srgbClr val="FF0000"/>
                </a:solidFill>
                <a:latin typeface="Arial" panose="020B0604020202020204" pitchFamily="34" charset="0"/>
                <a:cs typeface="Arial" panose="020B0604020202020204" pitchFamily="34" charset="0"/>
              </a:rPr>
              <a:t>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a:t>
            </a:r>
            <a:r>
              <a:rPr lang="en-US" dirty="0">
                <a:solidFill>
                  <a:srgbClr val="FF0000"/>
                </a:solidFill>
                <a:latin typeface="Arial" panose="020B0604020202020204" pitchFamily="34" charset="0"/>
                <a:cs typeface="Arial" panose="020B0604020202020204" pitchFamily="34" charset="0"/>
              </a:rPr>
              <a:t>unschedulable </a:t>
            </a:r>
            <a:r>
              <a:rPr lang="en-US" dirty="0">
                <a:latin typeface="Arial" panose="020B0604020202020204" pitchFamily="34" charset="0"/>
                <a:cs typeface="Arial" panose="020B0604020202020204" pitchFamily="34" charset="0"/>
              </a:rPr>
              <a:t>when tasks </a:t>
            </a:r>
            <a:r>
              <a:rPr lang="en-US" dirty="0">
                <a:solidFill>
                  <a:srgbClr val="FF0000"/>
                </a:solidFill>
                <a:latin typeface="Arial" panose="020B0604020202020204" pitchFamily="34" charset="0"/>
                <a:cs typeface="Arial" panose="020B0604020202020204" pitchFamily="34" charset="0"/>
              </a:rPr>
              <a:t>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a:t>
            </a:r>
            <a:r>
              <a:rPr lang="en-US" dirty="0">
                <a:solidFill>
                  <a:srgbClr val="FF0000"/>
                </a:solidFill>
                <a:latin typeface="Arial" panose="020B0604020202020204" pitchFamily="34" charset="0"/>
                <a:cs typeface="Arial" panose="020B0604020202020204" pitchFamily="34" charset="0"/>
              </a:rPr>
              <a:t>periodic or aperiodic </a:t>
            </a:r>
            <a:r>
              <a:rPr lang="en-US" dirty="0">
                <a:latin typeface="Arial" panose="020B0604020202020204" pitchFamily="34" charset="0"/>
                <a:cs typeface="Arial" panose="020B0604020202020204" pitchFamily="34" charset="0"/>
              </a:rPr>
              <a:t>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a:t>
            </a:r>
            <a:r>
              <a:rPr lang="en-US" dirty="0">
                <a:solidFill>
                  <a:srgbClr val="FF0000"/>
                </a:solidFill>
                <a:latin typeface="Arial" panose="020B0604020202020204" pitchFamily="34" charset="0"/>
                <a:cs typeface="Arial" panose="020B0604020202020204" pitchFamily="34" charset="0"/>
              </a:rPr>
              <a:t>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FF0000"/>
                </a:solidFill>
                <a:latin typeface="Arial" panose="020B0604020202020204" pitchFamily="34" charset="0"/>
                <a:cs typeface="Arial" panose="020B0604020202020204" pitchFamily="34" charset="0"/>
              </a:rPr>
              <a:t>on</a:t>
            </a:r>
            <a:r>
              <a:rPr sz="3051" dirty="0">
                <a:solidFill>
                  <a:srgbClr val="FF0000"/>
                </a:solidFill>
                <a:latin typeface="Arial" panose="020B0604020202020204" pitchFamily="34" charset="0"/>
                <a:cs typeface="Arial" panose="020B0604020202020204" pitchFamily="34" charset="0"/>
              </a:rPr>
              <a:t>	</a:t>
            </a:r>
            <a:r>
              <a:rPr sz="3051" spc="55" dirty="0">
                <a:solidFill>
                  <a:srgbClr val="FF0000"/>
                </a:solidFill>
                <a:latin typeface="Arial" panose="020B0604020202020204" pitchFamily="34" charset="0"/>
                <a:cs typeface="Arial" panose="020B0604020202020204" pitchFamily="34" charset="0"/>
              </a:rPr>
              <a:t>the</a:t>
            </a:r>
            <a:r>
              <a:rPr lang="en-US" sz="3051" spc="55" dirty="0">
                <a:solidFill>
                  <a:srgbClr val="FF0000"/>
                </a:solidFill>
                <a:latin typeface="Arial" panose="020B0604020202020204" pitchFamily="34" charset="0"/>
                <a:cs typeface="Arial" panose="020B0604020202020204" pitchFamily="34" charset="0"/>
              </a:rPr>
              <a:t> </a:t>
            </a:r>
            <a:r>
              <a:rPr sz="3051" spc="35" dirty="0">
                <a:solidFill>
                  <a:srgbClr val="FF0000"/>
                </a:solidFill>
                <a:latin typeface="Arial" panose="020B0604020202020204" pitchFamily="34" charset="0"/>
                <a:cs typeface="Arial" panose="020B0604020202020204" pitchFamily="34" charset="0"/>
              </a:rPr>
              <a:t>current</a:t>
            </a:r>
            <a:r>
              <a:rPr sz="3051" dirty="0">
                <a:solidFill>
                  <a:srgbClr val="FF0000"/>
                </a:solidFill>
                <a:latin typeface="Arial" panose="020B0604020202020204" pitchFamily="34" charset="0"/>
                <a:cs typeface="Arial" panose="020B0604020202020204" pitchFamily="34" charset="0"/>
              </a:rPr>
              <a:t>	</a:t>
            </a:r>
            <a:r>
              <a:rPr sz="3051" spc="105" dirty="0">
                <a:solidFill>
                  <a:srgbClr val="FF0000"/>
                </a:solidFill>
                <a:latin typeface="Arial" panose="020B0604020202020204" pitchFamily="34" charset="0"/>
                <a:cs typeface="Arial" panose="020B0604020202020204" pitchFamily="34" charset="0"/>
              </a:rPr>
              <a:t>task's</a:t>
            </a:r>
            <a:r>
              <a:rPr sz="3051" dirty="0">
                <a:solidFill>
                  <a:srgbClr val="FF0000"/>
                </a:solidFill>
                <a:latin typeface="Arial" panose="020B0604020202020204" pitchFamily="34" charset="0"/>
                <a:cs typeface="Arial" panose="020B0604020202020204" pitchFamily="34" charset="0"/>
              </a:rPr>
              <a:t>	</a:t>
            </a:r>
            <a:r>
              <a:rPr sz="3051" spc="-629" dirty="0">
                <a:solidFill>
                  <a:srgbClr val="FF0000"/>
                </a:solidFill>
                <a:latin typeface="Arial" panose="020B0604020202020204" pitchFamily="34" charset="0"/>
                <a:cs typeface="Arial" panose="020B0604020202020204" pitchFamily="34" charset="0"/>
              </a:rPr>
              <a:t> </a:t>
            </a:r>
            <a:r>
              <a:rPr sz="3051" spc="45" dirty="0">
                <a:solidFill>
                  <a:srgbClr val="FF0000"/>
                </a:solidFill>
                <a:latin typeface="Arial" panose="020B0604020202020204" pitchFamily="34" charset="0"/>
                <a:cs typeface="Arial" panose="020B0604020202020204" pitchFamily="34" charset="0"/>
              </a:rPr>
              <a:t>context</a:t>
            </a:r>
            <a:r>
              <a:rPr sz="305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storage</a:t>
            </a:r>
            <a:r>
              <a:rPr lang="en-US" sz="3051" spc="-11" dirty="0">
                <a:solidFill>
                  <a:srgbClr val="FF0000"/>
                </a:solidFill>
                <a:latin typeface="Arial" panose="020B0604020202020204" pitchFamily="34" charset="0"/>
                <a:cs typeface="Arial" panose="020B0604020202020204" pitchFamily="34" charset="0"/>
              </a:rPr>
              <a:t> </a:t>
            </a:r>
            <a:r>
              <a:rPr lang="en-US" sz="3051" spc="51" dirty="0">
                <a:solidFill>
                  <a:srgbClr val="FF0000"/>
                </a:solidFill>
                <a:latin typeface="Arial" panose="020B0604020202020204" pitchFamily="34" charset="0"/>
                <a:cs typeface="Arial" panose="020B0604020202020204" pitchFamily="34" charset="0"/>
              </a:rPr>
              <a:t>A</a:t>
            </a:r>
            <a:r>
              <a:rPr sz="3051" spc="51" dirty="0">
                <a:solidFill>
                  <a:srgbClr val="FF0000"/>
                </a:solidFill>
                <a:latin typeface="Arial" panose="020B0604020202020204" pitchFamily="34" charset="0"/>
                <a:cs typeface="Arial" panose="020B0604020202020204" pitchFamily="34" charset="0"/>
              </a:rPr>
              <a:t>rea</a:t>
            </a:r>
            <a:endParaRPr lang="en-US" sz="3051" spc="51" dirty="0">
              <a:solidFill>
                <a:srgbClr val="FF0000"/>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CA68-6729-20F9-012C-0A89780FDF76}"/>
              </a:ext>
            </a:extLst>
          </p:cNvPr>
          <p:cNvSpPr>
            <a:spLocks noGrp="1"/>
          </p:cNvSpPr>
          <p:nvPr>
            <p:ph type="title"/>
          </p:nvPr>
        </p:nvSpPr>
        <p:spPr>
          <a:xfrm>
            <a:off x="20216" y="93307"/>
            <a:ext cx="8991600" cy="625472"/>
          </a:xfrm>
        </p:spPr>
        <p:txBody>
          <a:bodyPr>
            <a:normAutofit fontScale="90000"/>
          </a:bodyPr>
          <a:lstStyle/>
          <a:p>
            <a:r>
              <a:rPr lang="en-US" sz="4500" b="1" dirty="0" err="1">
                <a:solidFill>
                  <a:srgbClr val="002060"/>
                </a:solidFill>
              </a:rPr>
              <a:t>PendSV</a:t>
            </a:r>
            <a:r>
              <a:rPr lang="en-US" sz="4500" b="1" dirty="0">
                <a:solidFill>
                  <a:srgbClr val="002060"/>
                </a:solidFill>
              </a:rPr>
              <a:t> in </a:t>
            </a:r>
            <a:r>
              <a:rPr lang="en-US" sz="4500" b="1" dirty="0" err="1">
                <a:solidFill>
                  <a:srgbClr val="002060"/>
                </a:solidFill>
              </a:rPr>
              <a:t>FreeRTOS</a:t>
            </a:r>
            <a:r>
              <a:rPr lang="en-US" sz="4500" b="1" dirty="0">
                <a:solidFill>
                  <a:srgbClr val="002060"/>
                </a:solidFill>
              </a:rPr>
              <a:t> for Context Switching</a:t>
            </a:r>
          </a:p>
        </p:txBody>
      </p:sp>
      <p:sp>
        <p:nvSpPr>
          <p:cNvPr id="3" name="Content Placeholder 2">
            <a:extLst>
              <a:ext uri="{FF2B5EF4-FFF2-40B4-BE49-F238E27FC236}">
                <a16:creationId xmlns:a16="http://schemas.microsoft.com/office/drawing/2014/main" id="{48F3FD7E-F0E5-B25B-366D-C7E0267982BE}"/>
              </a:ext>
            </a:extLst>
          </p:cNvPr>
          <p:cNvSpPr>
            <a:spLocks noGrp="1"/>
          </p:cNvSpPr>
          <p:nvPr>
            <p:ph idx="1"/>
          </p:nvPr>
        </p:nvSpPr>
        <p:spPr>
          <a:xfrm>
            <a:off x="76200" y="914400"/>
            <a:ext cx="8991600" cy="5867399"/>
          </a:xfrm>
        </p:spPr>
        <p:txBody>
          <a:bodyPr>
            <a:normAutofit lnSpcReduction="10000"/>
          </a:bodyPr>
          <a:lstStyle/>
          <a:p>
            <a:pPr marL="0" indent="0">
              <a:buNone/>
            </a:pPr>
            <a:r>
              <a:rPr lang="en-US" sz="2000" dirty="0" err="1"/>
              <a:t>FreeRTOS</a:t>
            </a:r>
            <a:r>
              <a:rPr lang="en-US" sz="2000" dirty="0"/>
              <a:t> uses the </a:t>
            </a:r>
            <a:r>
              <a:rPr lang="en-US" sz="2000" dirty="0" err="1"/>
              <a:t>PendSV</a:t>
            </a:r>
            <a:r>
              <a:rPr lang="en-US" sz="2000" dirty="0"/>
              <a:t> (</a:t>
            </a:r>
            <a:r>
              <a:rPr lang="en-US" sz="2000" dirty="0" err="1"/>
              <a:t>Pendable</a:t>
            </a:r>
            <a:r>
              <a:rPr lang="en-US" sz="2000" dirty="0"/>
              <a:t> Service Call) interrupt for context switching on ARM Cortex-M microcontrollers. </a:t>
            </a:r>
            <a:r>
              <a:rPr lang="en-US" sz="2000" dirty="0" err="1"/>
              <a:t>PendSV</a:t>
            </a:r>
            <a:r>
              <a:rPr lang="en-US" sz="2000" dirty="0"/>
              <a:t> is an ideal choice for this purpose because it has the lowest priority of all exceptions and can be pended (triggered) from within another interrupt service routine (ISR). This allows </a:t>
            </a:r>
            <a:r>
              <a:rPr lang="en-US" sz="2000" dirty="0" err="1"/>
              <a:t>FreeRTOS</a:t>
            </a:r>
            <a:r>
              <a:rPr lang="en-US" sz="2000" dirty="0"/>
              <a:t> to defer the context switch until after the current ISR completes, ensuring that the context switch occurs at a safe time.</a:t>
            </a:r>
          </a:p>
          <a:p>
            <a:endParaRPr lang="en-US" sz="2000" dirty="0"/>
          </a:p>
          <a:p>
            <a:pPr marL="0" indent="0">
              <a:buNone/>
            </a:pPr>
            <a:r>
              <a:rPr lang="en-US" sz="2000" dirty="0"/>
              <a:t>Here's a brief overview of how </a:t>
            </a:r>
            <a:r>
              <a:rPr lang="en-US" sz="2000" dirty="0" err="1"/>
              <a:t>PendSV</a:t>
            </a:r>
            <a:r>
              <a:rPr lang="en-US" sz="2000" dirty="0"/>
              <a:t> is used in </a:t>
            </a:r>
            <a:r>
              <a:rPr lang="en-US" sz="2000" dirty="0" err="1"/>
              <a:t>FreeRTOS</a:t>
            </a:r>
            <a:r>
              <a:rPr lang="en-US" sz="2000" dirty="0"/>
              <a:t>:</a:t>
            </a:r>
          </a:p>
          <a:p>
            <a:pPr marL="0" indent="0">
              <a:buNone/>
            </a:pPr>
            <a:r>
              <a:rPr lang="en-US" sz="2000" dirty="0"/>
              <a:t>1. </a:t>
            </a:r>
            <a:r>
              <a:rPr lang="en-US" sz="2000" b="1" dirty="0"/>
              <a:t>Task Yielding: </a:t>
            </a:r>
            <a:r>
              <a:rPr lang="en-US" sz="2000" dirty="0"/>
              <a:t>When a task yields or a higher priority task becomes ready to run, </a:t>
            </a:r>
            <a:r>
              <a:rPr lang="en-US" sz="2000" dirty="0" err="1"/>
              <a:t>FreeRTOS</a:t>
            </a:r>
            <a:r>
              <a:rPr lang="en-US" sz="2000" dirty="0"/>
              <a:t> triggers the </a:t>
            </a:r>
            <a:r>
              <a:rPr lang="en-US" sz="2000" dirty="0" err="1"/>
              <a:t>PendSV</a:t>
            </a:r>
            <a:r>
              <a:rPr lang="en-US" sz="2000" dirty="0"/>
              <a:t> interrupt.</a:t>
            </a:r>
          </a:p>
          <a:p>
            <a:pPr marL="0" indent="0">
              <a:buNone/>
            </a:pPr>
            <a:r>
              <a:rPr lang="en-US" sz="2000" dirty="0"/>
              <a:t>2. </a:t>
            </a:r>
            <a:r>
              <a:rPr lang="en-US" sz="2000" b="1" dirty="0"/>
              <a:t>Context Switching: </a:t>
            </a:r>
            <a:r>
              <a:rPr lang="en-US" sz="2000" dirty="0"/>
              <a:t>The </a:t>
            </a:r>
            <a:r>
              <a:rPr lang="en-US" sz="2000" dirty="0" err="1"/>
              <a:t>PendSV</a:t>
            </a:r>
            <a:r>
              <a:rPr lang="en-US" sz="2000" dirty="0"/>
              <a:t> interrupt handler performs the actual context switch. It saves the context of the current task and restores the context of the next task to run.</a:t>
            </a:r>
          </a:p>
          <a:p>
            <a:pPr marL="0" indent="0">
              <a:buNone/>
            </a:pPr>
            <a:r>
              <a:rPr lang="en-US" sz="2000" dirty="0"/>
              <a:t>3. </a:t>
            </a:r>
            <a:r>
              <a:rPr lang="en-US" sz="2000" b="1" dirty="0"/>
              <a:t>Lowest Priority: </a:t>
            </a:r>
            <a:r>
              <a:rPr lang="en-US" sz="2000" dirty="0"/>
              <a:t>Since </a:t>
            </a:r>
            <a:r>
              <a:rPr lang="en-US" sz="2000" dirty="0" err="1"/>
              <a:t>PendSV</a:t>
            </a:r>
            <a:r>
              <a:rPr lang="en-US" sz="2000" dirty="0"/>
              <a:t> has the lowest priority, it will only execute after all other ISRs have completed, ensuring that the context switch does not interfere with higher-priority interrupts.</a:t>
            </a:r>
          </a:p>
          <a:p>
            <a:endParaRPr lang="en-US" sz="2000" dirty="0"/>
          </a:p>
          <a:p>
            <a:pPr marL="0" indent="0">
              <a:buNone/>
            </a:pPr>
            <a:r>
              <a:rPr lang="en-US" sz="2000" dirty="0"/>
              <a:t>This mechanism is efficient and helps maintain the real-time performance of the system by minimizing the latency of higher-priority interrupts.</a:t>
            </a:r>
          </a:p>
        </p:txBody>
      </p:sp>
    </p:spTree>
    <p:extLst>
      <p:ext uri="{BB962C8B-B14F-4D97-AF65-F5344CB8AC3E}">
        <p14:creationId xmlns:p14="http://schemas.microsoft.com/office/powerpoint/2010/main" val="388744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B72B-8572-AFF7-338C-54D6F0408BB9}"/>
              </a:ext>
            </a:extLst>
          </p:cNvPr>
          <p:cNvSpPr>
            <a:spLocks noGrp="1"/>
          </p:cNvSpPr>
          <p:nvPr>
            <p:ph type="title"/>
          </p:nvPr>
        </p:nvSpPr>
        <p:spPr>
          <a:xfrm>
            <a:off x="628650" y="35767"/>
            <a:ext cx="7886700" cy="802433"/>
          </a:xfrm>
        </p:spPr>
        <p:txBody>
          <a:bodyPr>
            <a:normAutofit/>
          </a:bodyPr>
          <a:lstStyle/>
          <a:p>
            <a:r>
              <a:rPr lang="en-US" sz="4500" b="1" dirty="0">
                <a:solidFill>
                  <a:srgbClr val="002060"/>
                </a:solidFill>
              </a:rPr>
              <a:t>SVC or SWI use in </a:t>
            </a:r>
            <a:r>
              <a:rPr lang="en-US" sz="4500" b="1" dirty="0" err="1">
                <a:solidFill>
                  <a:srgbClr val="002060"/>
                </a:solidFill>
              </a:rPr>
              <a:t>FreeRTOS</a:t>
            </a:r>
            <a:endParaRPr lang="en-US" sz="4500" b="1" dirty="0">
              <a:solidFill>
                <a:srgbClr val="002060"/>
              </a:solidFill>
            </a:endParaRPr>
          </a:p>
        </p:txBody>
      </p:sp>
      <p:sp>
        <p:nvSpPr>
          <p:cNvPr id="3" name="Content Placeholder 2">
            <a:extLst>
              <a:ext uri="{FF2B5EF4-FFF2-40B4-BE49-F238E27FC236}">
                <a16:creationId xmlns:a16="http://schemas.microsoft.com/office/drawing/2014/main" id="{4A9A557B-5DFC-D210-DAAB-56F6242C8624}"/>
              </a:ext>
            </a:extLst>
          </p:cNvPr>
          <p:cNvSpPr>
            <a:spLocks noGrp="1"/>
          </p:cNvSpPr>
          <p:nvPr>
            <p:ph idx="1"/>
          </p:nvPr>
        </p:nvSpPr>
        <p:spPr>
          <a:xfrm>
            <a:off x="0" y="838200"/>
            <a:ext cx="9144000" cy="6019799"/>
          </a:xfrm>
        </p:spPr>
        <p:txBody>
          <a:bodyPr>
            <a:normAutofit fontScale="92500" lnSpcReduction="10000"/>
          </a:bodyPr>
          <a:lstStyle/>
          <a:p>
            <a:pPr marL="0" indent="0">
              <a:buNone/>
            </a:pP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a:t>
            </a:r>
            <a:r>
              <a:rPr lang="en-US" sz="2200" b="1" dirty="0">
                <a:solidFill>
                  <a:srgbClr val="FF0000"/>
                </a:solidFill>
                <a:latin typeface="Arial" panose="020B0604020202020204" pitchFamily="34" charset="0"/>
                <a:cs typeface="Arial" panose="020B0604020202020204" pitchFamily="34" charset="0"/>
              </a:rPr>
              <a:t>does not use a formal distinction between user space and kernel space </a:t>
            </a:r>
            <a:r>
              <a:rPr lang="en-US" sz="2200" dirty="0">
                <a:latin typeface="Arial" panose="020B0604020202020204" pitchFamily="34" charset="0"/>
                <a:cs typeface="Arial" panose="020B0604020202020204" pitchFamily="34" charset="0"/>
              </a:rPr>
              <a:t>like more complex operating systems such as Linux or Windows. </a:t>
            </a:r>
            <a:r>
              <a:rPr lang="en-US" sz="2200" b="1" dirty="0">
                <a:solidFill>
                  <a:srgbClr val="FF0000"/>
                </a:solidFill>
                <a:latin typeface="Arial" panose="020B0604020202020204" pitchFamily="34" charset="0"/>
                <a:cs typeface="Arial" panose="020B0604020202020204" pitchFamily="34" charset="0"/>
              </a:rPr>
              <a:t>All tasks in </a:t>
            </a:r>
            <a:r>
              <a:rPr lang="en-US" sz="2200" b="1" dirty="0" err="1">
                <a:solidFill>
                  <a:srgbClr val="FF0000"/>
                </a:solidFill>
                <a:latin typeface="Arial" panose="020B0604020202020204" pitchFamily="34" charset="0"/>
                <a:cs typeface="Arial" panose="020B0604020202020204" pitchFamily="34" charset="0"/>
              </a:rPr>
              <a:t>FreeRTOS</a:t>
            </a:r>
            <a:r>
              <a:rPr lang="en-US" sz="2200" b="1" dirty="0">
                <a:solidFill>
                  <a:srgbClr val="FF0000"/>
                </a:solidFill>
                <a:latin typeface="Arial" panose="020B0604020202020204" pitchFamily="34" charset="0"/>
                <a:cs typeface="Arial" panose="020B0604020202020204" pitchFamily="34" charset="0"/>
              </a:rPr>
              <a:t> typically run in the same privilege mode, and there isn't a separation between user mode and kernel mode.</a:t>
            </a:r>
          </a:p>
          <a:p>
            <a:pPr marL="0" indent="0">
              <a:buNone/>
            </a:pPr>
            <a:r>
              <a:rPr lang="en-US" sz="2200" dirty="0">
                <a:latin typeface="Arial" panose="020B0604020202020204" pitchFamily="34" charset="0"/>
                <a:cs typeface="Arial" panose="020B0604020202020204" pitchFamily="34" charset="0"/>
              </a:rPr>
              <a:t>However, the use of the Supervisor Call (</a:t>
            </a:r>
            <a:r>
              <a:rPr lang="en-US" sz="2200" b="1" dirty="0">
                <a:latin typeface="Arial" panose="020B0604020202020204" pitchFamily="34" charset="0"/>
                <a:cs typeface="Arial" panose="020B0604020202020204" pitchFamily="34" charset="0"/>
              </a:rPr>
              <a:t>SVC or SWI</a:t>
            </a:r>
            <a:r>
              <a:rPr lang="en-US" sz="2200" dirty="0">
                <a:latin typeface="Arial" panose="020B0604020202020204" pitchFamily="34" charset="0"/>
                <a:cs typeface="Arial" panose="020B0604020202020204" pitchFamily="34" charset="0"/>
              </a:rPr>
              <a:t>) instruction in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can still be relevant in certain scenarios, primarily for architecture-specific implementations and certain port layers. Here’s how it might be used:</a:t>
            </a:r>
          </a:p>
          <a:p>
            <a:pPr>
              <a:buFont typeface="+mj-lt"/>
              <a:buAutoNum type="arabicPeriod"/>
            </a:pPr>
            <a:r>
              <a:rPr lang="en-US" sz="2200" b="1" dirty="0">
                <a:latin typeface="Arial" panose="020B0604020202020204" pitchFamily="34" charset="0"/>
                <a:cs typeface="Arial" panose="020B0604020202020204" pitchFamily="34" charset="0"/>
              </a:rPr>
              <a:t>Starting the Scheduler</a:t>
            </a:r>
            <a:r>
              <a:rPr lang="en-US" sz="2200" dirty="0">
                <a:latin typeface="Arial" panose="020B0604020202020204" pitchFamily="34" charset="0"/>
                <a:cs typeface="Arial" panose="020B0604020202020204" pitchFamily="34" charset="0"/>
              </a:rPr>
              <a:t>: In some ARM Cortex-M ports,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might use an SVC call to start the first task. This is because the SVC handler runs in privileged mode, which can be useful for setting up the initial context of the first task to run.</a:t>
            </a:r>
          </a:p>
          <a:p>
            <a:pPr>
              <a:buFont typeface="+mj-lt"/>
              <a:buAutoNum type="arabicPeriod"/>
            </a:pPr>
            <a:r>
              <a:rPr lang="en-US" sz="2200" b="1" dirty="0">
                <a:latin typeface="Arial" panose="020B0604020202020204" pitchFamily="34" charset="0"/>
                <a:cs typeface="Arial" panose="020B0604020202020204" pitchFamily="34" charset="0"/>
              </a:rPr>
              <a:t>System Calls</a:t>
            </a:r>
            <a:r>
              <a:rPr lang="en-US" sz="2200" dirty="0">
                <a:latin typeface="Arial" panose="020B0604020202020204" pitchFamily="34" charset="0"/>
                <a:cs typeface="Arial" panose="020B0604020202020204" pitchFamily="34" charset="0"/>
              </a:rPr>
              <a:t>: Although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does not have a full user/kernel space separation, some ports may still use SVC for certain operations that need to ensure the execution context is correct. For example, making sure certain critical operations are performed with appropriate priority handling.</a:t>
            </a:r>
          </a:p>
          <a:p>
            <a:pPr>
              <a:buFont typeface="+mj-lt"/>
              <a:buAutoNum type="arabicPeriod"/>
            </a:pPr>
            <a:r>
              <a:rPr lang="en-US" sz="2200" b="1" dirty="0">
                <a:latin typeface="Arial" panose="020B0604020202020204" pitchFamily="34" charset="0"/>
                <a:cs typeface="Arial" panose="020B0604020202020204" pitchFamily="34" charset="0"/>
              </a:rPr>
              <a:t>Port-Specific Implementations</a:t>
            </a:r>
            <a:r>
              <a:rPr lang="en-US" sz="2200" dirty="0">
                <a:latin typeface="Arial" panose="020B0604020202020204" pitchFamily="34" charset="0"/>
                <a:cs typeface="Arial" panose="020B0604020202020204" pitchFamily="34" charset="0"/>
              </a:rPr>
              <a:t>: In some </a:t>
            </a:r>
            <a:r>
              <a:rPr lang="en-US" sz="2200" dirty="0" err="1">
                <a:latin typeface="Arial" panose="020B0604020202020204" pitchFamily="34" charset="0"/>
                <a:cs typeface="Arial" panose="020B0604020202020204" pitchFamily="34" charset="0"/>
              </a:rPr>
              <a:t>FreeRTOS</a:t>
            </a:r>
            <a:r>
              <a:rPr lang="en-US" sz="2200" dirty="0">
                <a:latin typeface="Arial" panose="020B0604020202020204" pitchFamily="34" charset="0"/>
                <a:cs typeface="Arial" panose="020B0604020202020204" pitchFamily="34" charset="0"/>
              </a:rPr>
              <a:t> ports, especially those targeting processors with more advanced privilege modes, the SVC instruction might be used to implement certain features or optimizations. For instance, on ARMv7-M or ARMv8-M architectures, SVC can be used for specific system calls or for handling operations that require a higher privilege level.</a:t>
            </a:r>
          </a:p>
          <a:p>
            <a:endParaRPr lang="en-US" dirty="0"/>
          </a:p>
        </p:txBody>
      </p:sp>
    </p:spTree>
    <p:extLst>
      <p:ext uri="{BB962C8B-B14F-4D97-AF65-F5344CB8AC3E}">
        <p14:creationId xmlns:p14="http://schemas.microsoft.com/office/powerpoint/2010/main" val="251115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C15-621B-85B3-46C9-4DD904070371}"/>
              </a:ext>
            </a:extLst>
          </p:cNvPr>
          <p:cNvSpPr>
            <a:spLocks noGrp="1"/>
          </p:cNvSpPr>
          <p:nvPr>
            <p:ph type="title"/>
          </p:nvPr>
        </p:nvSpPr>
        <p:spPr>
          <a:xfrm>
            <a:off x="628650" y="365129"/>
            <a:ext cx="7886700" cy="777872"/>
          </a:xfrm>
        </p:spPr>
        <p:txBody>
          <a:bodyPr/>
          <a:lstStyle/>
          <a:p>
            <a:r>
              <a:rPr lang="en-US" sz="3600" b="1" dirty="0">
                <a:solidFill>
                  <a:srgbClr val="002060"/>
                </a:solidFill>
              </a:rPr>
              <a:t>MSP and PSP use in </a:t>
            </a:r>
            <a:r>
              <a:rPr lang="en-US" sz="3600" b="1" dirty="0" err="1">
                <a:solidFill>
                  <a:srgbClr val="002060"/>
                </a:solidFill>
              </a:rPr>
              <a:t>FreeRTOS</a:t>
            </a:r>
            <a:endParaRPr lang="en-US" dirty="0"/>
          </a:p>
        </p:txBody>
      </p:sp>
      <p:sp>
        <p:nvSpPr>
          <p:cNvPr id="3" name="Content Placeholder 2">
            <a:extLst>
              <a:ext uri="{FF2B5EF4-FFF2-40B4-BE49-F238E27FC236}">
                <a16:creationId xmlns:a16="http://schemas.microsoft.com/office/drawing/2014/main" id="{6D2E7642-67D6-3B7D-6E08-D33FAC1102EA}"/>
              </a:ext>
            </a:extLst>
          </p:cNvPr>
          <p:cNvSpPr>
            <a:spLocks noGrp="1"/>
          </p:cNvSpPr>
          <p:nvPr>
            <p:ph idx="1"/>
          </p:nvPr>
        </p:nvSpPr>
        <p:spPr>
          <a:xfrm>
            <a:off x="152400" y="1219200"/>
            <a:ext cx="8839200" cy="5410200"/>
          </a:xfrm>
        </p:spPr>
        <p:txBody>
          <a:bodyPr>
            <a:normAutofit lnSpcReduction="10000"/>
          </a:bodyPr>
          <a:lstStyle/>
          <a:p>
            <a:r>
              <a:rPr lang="en-US" dirty="0"/>
              <a:t>In </a:t>
            </a:r>
            <a:r>
              <a:rPr lang="en-US" dirty="0" err="1"/>
              <a:t>FreeRTOS</a:t>
            </a:r>
            <a:r>
              <a:rPr lang="en-US" dirty="0"/>
              <a:t>, particularly on ARM Cortex-M processors, the Process Stack Pointer (PSP) and Main Stack Pointer (MSP) are used to manage different types of operations and contexts. Here’s how these stack pointers are utilized:</a:t>
            </a:r>
          </a:p>
          <a:p>
            <a:pPr marL="0" indent="0">
              <a:buNone/>
            </a:pPr>
            <a:r>
              <a:rPr lang="en-US" b="1" dirty="0"/>
              <a:t>Main Stack Pointer (MSP)</a:t>
            </a:r>
          </a:p>
          <a:p>
            <a:pPr>
              <a:buFont typeface="Arial" panose="020B0604020202020204" pitchFamily="34" charset="0"/>
              <a:buChar char="•"/>
            </a:pPr>
            <a:r>
              <a:rPr lang="en-US" b="1" dirty="0"/>
              <a:t>System Stack</a:t>
            </a:r>
            <a:r>
              <a:rPr lang="en-US" dirty="0"/>
              <a:t>: The MSP is used by the processor when handling exceptions, interrupts, and the operating system's own operations. It's the default stack pointer after a reset.</a:t>
            </a:r>
          </a:p>
          <a:p>
            <a:pPr>
              <a:buFont typeface="Arial" panose="020B0604020202020204" pitchFamily="34" charset="0"/>
              <a:buChar char="•"/>
            </a:pPr>
            <a:r>
              <a:rPr lang="en-US" b="1" dirty="0"/>
              <a:t>Used by System Scheduler</a:t>
            </a:r>
          </a:p>
          <a:p>
            <a:pPr>
              <a:buFont typeface="Arial" panose="020B0604020202020204" pitchFamily="34" charset="0"/>
              <a:buChar char="•"/>
            </a:pPr>
            <a:r>
              <a:rPr lang="en-US" b="1" dirty="0"/>
              <a:t>Kernel Operations</a:t>
            </a:r>
            <a:r>
              <a:rPr lang="en-US" dirty="0"/>
              <a:t>: When the system is running </a:t>
            </a:r>
            <a:r>
              <a:rPr lang="en-US" dirty="0" err="1"/>
              <a:t>FreeRTOS</a:t>
            </a:r>
            <a:r>
              <a:rPr lang="en-US" dirty="0"/>
              <a:t> kernel code or handling interrupts, the MSP is typically used.</a:t>
            </a:r>
          </a:p>
          <a:p>
            <a:pPr marL="0" indent="0">
              <a:buNone/>
            </a:pPr>
            <a:r>
              <a:rPr lang="en-US" b="1" dirty="0"/>
              <a:t>Process Stack Pointer (PSP)</a:t>
            </a:r>
          </a:p>
          <a:p>
            <a:pPr>
              <a:buFont typeface="Arial" panose="020B0604020202020204" pitchFamily="34" charset="0"/>
              <a:buChar char="•"/>
            </a:pPr>
            <a:r>
              <a:rPr lang="en-US" b="1" dirty="0"/>
              <a:t>Task Stacks</a:t>
            </a:r>
            <a:r>
              <a:rPr lang="en-US" dirty="0"/>
              <a:t>: The PSP is used by the processor when executing task-level code. Each </a:t>
            </a:r>
            <a:r>
              <a:rPr lang="en-US" dirty="0" err="1"/>
              <a:t>FreeRTOS</a:t>
            </a:r>
            <a:r>
              <a:rPr lang="en-US" dirty="0"/>
              <a:t> task has its own stack, and the PSP points to the current task's stack.</a:t>
            </a:r>
          </a:p>
          <a:p>
            <a:pPr>
              <a:buFont typeface="Arial" panose="020B0604020202020204" pitchFamily="34" charset="0"/>
              <a:buChar char="•"/>
            </a:pPr>
            <a:r>
              <a:rPr lang="en-US" b="1" dirty="0"/>
              <a:t>Context Switching</a:t>
            </a:r>
            <a:r>
              <a:rPr lang="en-US" dirty="0"/>
              <a:t>: During a context switch, </a:t>
            </a:r>
            <a:r>
              <a:rPr lang="en-US" dirty="0" err="1"/>
              <a:t>FreeRTOS</a:t>
            </a:r>
            <a:r>
              <a:rPr lang="en-US" dirty="0"/>
              <a:t> saves the context of the currently running task using the PSP and then restores the context of the next task to run by switching the PSP to point to that task’s stack.</a:t>
            </a:r>
          </a:p>
          <a:p>
            <a:endParaRPr lang="en-US" dirty="0"/>
          </a:p>
        </p:txBody>
      </p:sp>
    </p:spTree>
    <p:extLst>
      <p:ext uri="{BB962C8B-B14F-4D97-AF65-F5344CB8AC3E}">
        <p14:creationId xmlns:p14="http://schemas.microsoft.com/office/powerpoint/2010/main" val="361947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effectLst/>
                <a:latin typeface="Arial" panose="020B0604020202020204" pitchFamily="34" charset="0"/>
                <a:cs typeface="Arial" panose="020B0604020202020204" pitchFamily="34" charset="0"/>
              </a:rPr>
              <a:t>Implement thru data structure, called a task control block.</a:t>
            </a:r>
          </a:p>
          <a:p>
            <a:r>
              <a:rPr lang="en-US" sz="1900" b="0" i="0" dirty="0">
                <a:effectLst/>
                <a:latin typeface="Arial" panose="020B0604020202020204" pitchFamily="34" charset="0"/>
                <a:cs typeface="Arial" panose="020B0604020202020204" pitchFamily="34" charset="0"/>
              </a:rPr>
              <a:t>This data structure contains at least a </a:t>
            </a:r>
            <a:r>
              <a:rPr lang="en-US" sz="1900" b="0" i="0" dirty="0">
                <a:solidFill>
                  <a:srgbClr val="FF0000"/>
                </a:solidFill>
                <a:effectLst/>
                <a:latin typeface="Arial" panose="020B0604020202020204" pitchFamily="34" charset="0"/>
                <a:cs typeface="Arial" panose="020B0604020202020204" pitchFamily="34" charset="0"/>
              </a:rPr>
              <a:t>PC, register contents, an identification string or number, a status, and a priority if applicable.</a:t>
            </a:r>
          </a:p>
          <a:p>
            <a:r>
              <a:rPr lang="en-US" sz="1900" b="0" i="0" dirty="0">
                <a:effectLst/>
                <a:latin typeface="Arial" panose="020B0604020202020204" pitchFamily="34" charset="0"/>
                <a:cs typeface="Arial" panose="020B0604020202020204" pitchFamily="34" charset="0"/>
              </a:rPr>
              <a:t>The system stores these </a:t>
            </a:r>
            <a:r>
              <a:rPr lang="en-US" sz="1900" b="0" i="0" dirty="0">
                <a:solidFill>
                  <a:srgbClr val="FF0000"/>
                </a:solidFill>
                <a:effectLst/>
                <a:latin typeface="Arial" panose="020B0604020202020204" pitchFamily="34" charset="0"/>
                <a:cs typeface="Arial" panose="020B0604020202020204" pitchFamily="34" charset="0"/>
              </a:rPr>
              <a:t>TCBs in one or more data structures, such as a linked list.</a:t>
            </a:r>
          </a:p>
          <a:p>
            <a:r>
              <a:rPr lang="en-US" sz="1900" b="0" i="0" dirty="0">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FF0000"/>
                </a:solidFill>
                <a:latin typeface="Arial" panose="020B0604020202020204" pitchFamily="34" charset="0"/>
                <a:cs typeface="Arial" panose="020B0604020202020204" pitchFamily="34" charset="0"/>
              </a:rPr>
              <a:t>Must</a:t>
            </a:r>
            <a:r>
              <a:rPr sz="3051" spc="105" dirty="0">
                <a:solidFill>
                  <a:srgbClr val="FF0000"/>
                </a:solidFill>
                <a:latin typeface="Arial" panose="020B0604020202020204" pitchFamily="34" charset="0"/>
                <a:cs typeface="Arial" panose="020B0604020202020204" pitchFamily="34" charset="0"/>
              </a:rPr>
              <a:t> </a:t>
            </a:r>
            <a:r>
              <a:rPr sz="3051" spc="60" dirty="0">
                <a:solidFill>
                  <a:srgbClr val="FF0000"/>
                </a:solidFill>
                <a:latin typeface="Arial" panose="020B0604020202020204" pitchFamily="34" charset="0"/>
                <a:cs typeface="Arial" panose="020B0604020202020204" pitchFamily="34" charset="0"/>
              </a:rPr>
              <a:t>not</a:t>
            </a:r>
            <a:r>
              <a:rPr sz="3051" spc="85" dirty="0">
                <a:solidFill>
                  <a:srgbClr val="FF0000"/>
                </a:solidFill>
                <a:latin typeface="Arial" panose="020B0604020202020204" pitchFamily="34" charset="0"/>
                <a:cs typeface="Arial" panose="020B0604020202020204" pitchFamily="34" charset="0"/>
              </a:rPr>
              <a:t> </a:t>
            </a:r>
            <a:r>
              <a:rPr sz="3051" spc="80" dirty="0">
                <a:solidFill>
                  <a:srgbClr val="FF0000"/>
                </a:solidFill>
                <a:latin typeface="Arial" panose="020B0604020202020204" pitchFamily="34" charset="0"/>
                <a:cs typeface="Arial" panose="020B0604020202020204" pitchFamily="34" charset="0"/>
              </a:rPr>
              <a:t>be</a:t>
            </a:r>
            <a:r>
              <a:rPr sz="3051" spc="31" dirty="0">
                <a:solidFill>
                  <a:srgbClr val="FF0000"/>
                </a:solidFill>
                <a:latin typeface="Arial" panose="020B0604020202020204" pitchFamily="34" charset="0"/>
                <a:cs typeface="Arial" panose="020B0604020202020204" pitchFamily="34" charset="0"/>
              </a:rPr>
              <a:t> </a:t>
            </a:r>
            <a:r>
              <a:rPr sz="3051" spc="-11" dirty="0">
                <a:solidFill>
                  <a:srgbClr val="FF0000"/>
                </a:solidFill>
                <a:latin typeface="Arial" panose="020B0604020202020204" pitchFamily="34" charset="0"/>
                <a:cs typeface="Arial" panose="020B0604020202020204" pitchFamily="34" charset="0"/>
              </a:rPr>
              <a:t>Interrupted.</a:t>
            </a:r>
            <a:endParaRPr sz="3051" dirty="0">
              <a:solidFill>
                <a:srgbClr val="FF0000"/>
              </a:solidFill>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lang="en-US" sz="3100" spc="91" dirty="0">
                <a:solidFill>
                  <a:srgbClr val="072F07"/>
                </a:solidFill>
                <a:latin typeface="Arial" panose="020B0604020202020204" pitchFamily="34" charset="0"/>
                <a:cs typeface="Arial" panose="020B0604020202020204" pitchFamily="34" charset="0"/>
              </a:rPr>
              <a:t>I</a:t>
            </a:r>
            <a:r>
              <a:rPr sz="3100" spc="91" dirty="0">
                <a:solidFill>
                  <a:srgbClr val="072F07"/>
                </a:solidFill>
                <a:latin typeface="Arial" panose="020B0604020202020204" pitchFamily="34" charset="0"/>
                <a:cs typeface="Arial" panose="020B0604020202020204" pitchFamily="34" charset="0"/>
              </a:rPr>
              <a:t>/0</a:t>
            </a:r>
            <a:r>
              <a:rPr sz="3100" dirty="0">
                <a:solidFill>
                  <a:srgbClr val="072F07"/>
                </a:solidFill>
                <a:latin typeface="Arial" panose="020B0604020202020204" pitchFamily="34" charset="0"/>
                <a:cs typeface="Arial" panose="020B0604020202020204" pitchFamily="34" charset="0"/>
              </a:rPr>
              <a:t>	</a:t>
            </a:r>
            <a:r>
              <a:rPr lang="en-US" sz="31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342837"/>
            <a:ext cx="49530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6200" y="533400"/>
            <a:ext cx="8991600" cy="42493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lang="en-US" sz="2000" dirty="0">
                <a:latin typeface="Arial" panose="020B0604020202020204" pitchFamily="34" charset="0"/>
                <a:cs typeface="Arial" panose="020B0604020202020204" pitchFamily="34" charset="0"/>
              </a:rPr>
              <a:t>Reentrancy refers to the ability of a function to be interrupted in the middle of its execution and safely called again ("re-entered") before the previous executions are complete. This concept is crucial in concurrent programming and systems where functions might be called by multiple threads or in interrupt service routines.</a:t>
            </a:r>
            <a:endParaRPr lang="en-US" sz="2000" spc="195" dirty="0">
              <a:solidFill>
                <a:srgbClr val="072F07"/>
              </a:solidFill>
              <a:latin typeface="Arial" panose="020B0604020202020204" pitchFamily="34" charset="0"/>
              <a:cs typeface="Arial" panose="020B0604020202020204" pitchFamily="34" charset="0"/>
            </a:endParaRPr>
          </a:p>
          <a:p>
            <a:pPr marL="327652" marR="20319" indent="-315587" algn="just">
              <a:lnSpc>
                <a:spcPts val="3860"/>
              </a:lnSpc>
              <a:spcBef>
                <a:spcPts val="169"/>
              </a:spcBef>
              <a:buClr>
                <a:srgbClr val="956605"/>
              </a:buClr>
              <a:buChar char="•"/>
              <a:tabLst>
                <a:tab pos="327652"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used by </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ore than one task without data corruption</a:t>
            </a:r>
            <a:endParaRPr sz="2000"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2000" dirty="0">
                <a:solidFill>
                  <a:srgbClr val="072F07"/>
                </a:solidFill>
                <a:latin typeface="Arial" panose="020B0604020202020204" pitchFamily="34" charset="0"/>
                <a:cs typeface="Arial" panose="020B0604020202020204" pitchFamily="34" charset="0"/>
              </a:rPr>
              <a:t>A </a:t>
            </a:r>
            <a:r>
              <a:rPr sz="2000" i="1" dirty="0">
                <a:solidFill>
                  <a:srgbClr val="072F07"/>
                </a:solidFill>
                <a:latin typeface="Arial" panose="020B0604020202020204" pitchFamily="34" charset="0"/>
                <a:cs typeface="Arial" panose="020B0604020202020204" pitchFamily="34" charset="0"/>
              </a:rPr>
              <a:t>reentrant function </a:t>
            </a:r>
            <a:r>
              <a:rPr sz="2000" dirty="0">
                <a:solidFill>
                  <a:srgbClr val="072F07"/>
                </a:solidFill>
                <a:latin typeface="Arial" panose="020B0604020202020204" pitchFamily="34" charset="0"/>
                <a:cs typeface="Arial" panose="020B0604020202020204" pitchFamily="34" charset="0"/>
              </a:rPr>
              <a:t>can be interrupted  at any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and  resu</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ed  at  a  later  ti</a:t>
            </a:r>
            <a:r>
              <a:rPr lang="en-US" sz="2000" dirty="0">
                <a:solidFill>
                  <a:srgbClr val="072F07"/>
                </a:solidFill>
                <a:latin typeface="Arial" panose="020B0604020202020204" pitchFamily="34" charset="0"/>
                <a:cs typeface="Arial" panose="020B0604020202020204" pitchFamily="34" charset="0"/>
              </a:rPr>
              <a:t>m</a:t>
            </a:r>
            <a:r>
              <a:rPr sz="2000" dirty="0">
                <a:solidFill>
                  <a:srgbClr val="072F07"/>
                </a:solidFill>
                <a:latin typeface="Arial" panose="020B0604020202020204" pitchFamily="34" charset="0"/>
                <a:cs typeface="Arial" panose="020B0604020202020204" pitchFamily="34" charset="0"/>
              </a:rPr>
              <a:t>e without loss of data</a:t>
            </a:r>
            <a:endParaRPr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B73FE88-252B-E4BD-CBDD-0493F03D13E0}"/>
              </a:ext>
            </a:extLst>
          </p:cNvPr>
          <p:cNvSpPr txBox="1"/>
          <p:nvPr/>
        </p:nvSpPr>
        <p:spPr>
          <a:xfrm>
            <a:off x="76200" y="4801367"/>
            <a:ext cx="4114800" cy="2062103"/>
          </a:xfrm>
          <a:prstGeom prst="rect">
            <a:avLst/>
          </a:prstGeom>
          <a:noFill/>
        </p:spPr>
        <p:txBody>
          <a:bodyPr wrap="square" rtlCol="0">
            <a:spAutoFit/>
          </a:bodyPr>
          <a:lstStyle/>
          <a:p>
            <a:r>
              <a:rPr lang="en-US" b="1" dirty="0">
                <a:solidFill>
                  <a:srgbClr val="FF0000"/>
                </a:solidFill>
              </a:rPr>
              <a:t>Non-reentrant function</a:t>
            </a:r>
          </a:p>
          <a:p>
            <a:r>
              <a:rPr lang="en-US" dirty="0"/>
              <a:t>int counter = 0;</a:t>
            </a:r>
          </a:p>
          <a:p>
            <a:r>
              <a:rPr lang="en-US" dirty="0"/>
              <a:t>void </a:t>
            </a:r>
            <a:r>
              <a:rPr lang="en-US" dirty="0" err="1"/>
              <a:t>increment_counter</a:t>
            </a:r>
            <a:r>
              <a:rPr lang="en-US" dirty="0"/>
              <a:t>() </a:t>
            </a:r>
          </a:p>
          <a:p>
            <a:r>
              <a:rPr lang="en-US" dirty="0"/>
              <a:t>{	counter++;	} </a:t>
            </a:r>
          </a:p>
          <a:p>
            <a:r>
              <a:rPr lang="en-US" sz="1400" dirty="0"/>
              <a:t>If </a:t>
            </a:r>
            <a:r>
              <a:rPr lang="en-US" sz="1400" dirty="0" err="1"/>
              <a:t>increment_counter</a:t>
            </a:r>
            <a:r>
              <a:rPr lang="en-US" sz="1400" dirty="0"/>
              <a:t> is called by multiple threads or in an interrupt context, the counter variable may be corrupted because counter++ is not an atomic operation.</a:t>
            </a:r>
          </a:p>
        </p:txBody>
      </p:sp>
      <p:sp>
        <p:nvSpPr>
          <p:cNvPr id="5" name="TextBox 4">
            <a:extLst>
              <a:ext uri="{FF2B5EF4-FFF2-40B4-BE49-F238E27FC236}">
                <a16:creationId xmlns:a16="http://schemas.microsoft.com/office/drawing/2014/main" id="{7172E42C-1FB9-8506-BD39-E9F8429E7C5C}"/>
              </a:ext>
            </a:extLst>
          </p:cNvPr>
          <p:cNvSpPr txBox="1"/>
          <p:nvPr/>
        </p:nvSpPr>
        <p:spPr>
          <a:xfrm>
            <a:off x="4267200" y="4782706"/>
            <a:ext cx="4800600" cy="1846659"/>
          </a:xfrm>
          <a:prstGeom prst="rect">
            <a:avLst/>
          </a:prstGeom>
          <a:noFill/>
        </p:spPr>
        <p:txBody>
          <a:bodyPr wrap="square" rtlCol="0">
            <a:spAutoFit/>
          </a:bodyPr>
          <a:lstStyle/>
          <a:p>
            <a:r>
              <a:rPr lang="en-US" b="1" dirty="0"/>
              <a:t>Reentrant function</a:t>
            </a:r>
          </a:p>
          <a:p>
            <a:endParaRPr lang="en-US" dirty="0"/>
          </a:p>
          <a:p>
            <a:r>
              <a:rPr lang="en-US" dirty="0"/>
              <a:t>void </a:t>
            </a:r>
            <a:r>
              <a:rPr lang="en-US" dirty="0" err="1"/>
              <a:t>increment_counter</a:t>
            </a:r>
            <a:r>
              <a:rPr lang="en-US" dirty="0"/>
              <a:t>(int *counter) </a:t>
            </a:r>
          </a:p>
          <a:p>
            <a:r>
              <a:rPr lang="en-US" dirty="0"/>
              <a:t>{    (*counter)++; }</a:t>
            </a:r>
          </a:p>
          <a:p>
            <a:r>
              <a:rPr lang="en-US" sz="1400" dirty="0"/>
              <a:t>In this version, the counter variable is passed as an argument, ensuring each caller has its own copy or access through a controlled mechanism.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lang="en-US" sz="4500" b="1" dirty="0">
                <a:solidFill>
                  <a:srgbClr val="002060"/>
                </a:solidFill>
              </a:rPr>
              <a:t>Non-</a:t>
            </a:r>
            <a:r>
              <a:rPr sz="4500" b="1" dirty="0">
                <a:solidFill>
                  <a:srgbClr val="002060"/>
                </a:solidFill>
              </a:rPr>
              <a:t>Reentrant Function</a:t>
            </a:r>
            <a:r>
              <a:rPr lang="en-US" sz="4500" b="1" dirty="0">
                <a:solidFill>
                  <a:srgbClr val="002060"/>
                </a:solidFill>
              </a:rPr>
              <a:t>s</a:t>
            </a:r>
            <a:endParaRPr sz="4500" b="1" dirty="0">
              <a:solidFill>
                <a:srgbClr val="002060"/>
              </a:solidFill>
            </a:endParaRPr>
          </a:p>
        </p:txBody>
      </p:sp>
      <p:sp>
        <p:nvSpPr>
          <p:cNvPr id="3" name="object 3"/>
          <p:cNvSpPr txBox="1"/>
          <p:nvPr/>
        </p:nvSpPr>
        <p:spPr>
          <a:xfrm>
            <a:off x="1238524" y="1979539"/>
            <a:ext cx="7676875"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r>
              <a:rPr lang="en-US" sz="3151" spc="145" dirty="0">
                <a:solidFill>
                  <a:srgbClr val="083108"/>
                </a:solidFill>
                <a:latin typeface="Times New Roman"/>
                <a:cs typeface="Times New Roman"/>
              </a:rPr>
              <a:t> </a:t>
            </a:r>
            <a:r>
              <a:rPr lang="en-US" sz="1600" spc="145" dirty="0">
                <a:solidFill>
                  <a:srgbClr val="083108"/>
                </a:solidFill>
                <a:latin typeface="Times New Roman"/>
                <a:cs typeface="Times New Roman"/>
              </a:rPr>
              <a:t>// Global Variable can lead to an issue of race condition</a:t>
            </a:r>
            <a:endParaRPr sz="1600"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4665" y="266700"/>
            <a:ext cx="9144000" cy="6324600"/>
          </a:xfrm>
          <a:prstGeom prst="rect">
            <a:avLst/>
          </a:prstGeom>
        </p:spPr>
      </p:pic>
      <p:sp>
        <p:nvSpPr>
          <p:cNvPr id="2" name="TextBox 1">
            <a:extLst>
              <a:ext uri="{FF2B5EF4-FFF2-40B4-BE49-F238E27FC236}">
                <a16:creationId xmlns:a16="http://schemas.microsoft.com/office/drawing/2014/main" id="{E9EBC7AE-5594-0374-9E02-3EBE613FB9DE}"/>
              </a:ext>
            </a:extLst>
          </p:cNvPr>
          <p:cNvSpPr txBox="1"/>
          <p:nvPr/>
        </p:nvSpPr>
        <p:spPr>
          <a:xfrm>
            <a:off x="2209800" y="2133600"/>
            <a:ext cx="304800" cy="584775"/>
          </a:xfrm>
          <a:prstGeom prst="rect">
            <a:avLst/>
          </a:prstGeom>
          <a:noFill/>
        </p:spPr>
        <p:txBody>
          <a:bodyPr wrap="square" rtlCol="0">
            <a:spAutoFit/>
          </a:bodyPr>
          <a:lstStyle/>
          <a:p>
            <a:r>
              <a:rPr lang="en-US" sz="3200" dirty="0"/>
              <a: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659289"/>
          </a:xfrm>
          <a:prstGeom prst="rect">
            <a:avLst/>
          </a:prstGeom>
        </p:spPr>
        <p:txBody>
          <a:bodyPr vert="horz" wrap="square" lIns="0" tIns="0" rIns="0" bIns="0" rtlCol="0">
            <a:spAutoFit/>
          </a:bodyPr>
          <a:lstStyle/>
          <a:p>
            <a:pPr marL="0" indent="0" algn="l" fontAlgn="base">
              <a:buNone/>
            </a:pPr>
            <a:r>
              <a:rPr lang="en-US" sz="28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8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825756"/>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sz="2400" dirty="0">
                <a:latin typeface="Arial" panose="020B0604020202020204" pitchFamily="34" charset="0"/>
                <a:cs typeface="Arial" panose="020B0604020202020204" pitchFamily="34" charset="0"/>
              </a:rPr>
              <a:t>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clock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tick</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special</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occurs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sz="2400" dirty="0">
                <a:latin typeface="Arial" panose="020B0604020202020204" pitchFamily="34" charset="0"/>
                <a:cs typeface="Arial" panose="020B0604020202020204" pitchFamily="34" charset="0"/>
              </a:rPr>
              <a:t>This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a:t>
            </a:r>
            <a:r>
              <a:rPr lang="en-US" sz="2400" dirty="0">
                <a:latin typeface="Arial" panose="020B0604020202020204" pitchFamily="34" charset="0"/>
                <a:cs typeface="Arial" panose="020B0604020202020204" pitchFamily="34" charset="0"/>
              </a:rPr>
              <a:t>t </a:t>
            </a:r>
            <a:r>
              <a:rPr sz="2400" dirty="0">
                <a:latin typeface="Arial" panose="020B0604020202020204" pitchFamily="34" charset="0"/>
                <a:cs typeface="Arial" panose="020B0604020202020204" pitchFamily="34" charset="0"/>
              </a:rPr>
              <a:t>can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viewed</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e </a:t>
            </a:r>
            <a:r>
              <a:rPr sz="2400" dirty="0">
                <a:latin typeface="Arial" panose="020B0604020202020204" pitchFamily="34" charset="0"/>
                <a:cs typeface="Arial" panose="020B0604020202020204" pitchFamily="34" charset="0"/>
              </a:rPr>
              <a:t>syste</a:t>
            </a:r>
            <a:r>
              <a:rPr lang="en-US" sz="2400" dirty="0">
                <a:latin typeface="Arial" panose="020B0604020202020204" pitchFamily="34" charset="0"/>
                <a:cs typeface="Arial" panose="020B0604020202020204" pitchFamily="34" charset="0"/>
              </a:rPr>
              <a:t>m </a:t>
            </a:r>
            <a:r>
              <a:rPr sz="2400"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sz="2400" dirty="0">
                <a:latin typeface="Arial" panose="020B0604020202020204" pitchFamily="34" charset="0"/>
                <a:cs typeface="Arial" panose="020B0604020202020204" pitchFamily="34" charset="0"/>
              </a:rPr>
              <a:t>	The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ti</a:t>
            </a:r>
            <a:r>
              <a:rPr lang="en-US" sz="2400" dirty="0">
                <a:latin typeface="Arial" panose="020B0604020202020204" pitchFamily="34" charset="0"/>
                <a:cs typeface="Arial" panose="020B0604020202020204" pitchFamily="34" charset="0"/>
              </a:rPr>
              <a:t>m</a:t>
            </a:r>
            <a:r>
              <a:rPr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between</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Interrupts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is</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application specific and is generally 10 to 200</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
            </a:r>
            <a:r>
              <a:rPr sz="2400" dirty="0" err="1">
                <a:latin typeface="Arial" panose="020B0604020202020204" pitchFamily="34" charset="0"/>
                <a:cs typeface="Arial" panose="020B0604020202020204" pitchFamily="34" charset="0"/>
              </a:rPr>
              <a:t>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1" i="0" dirty="0">
                <a:solidFill>
                  <a:srgbClr val="FF0000"/>
                </a:solidFill>
                <a:effectLst/>
                <a:latin typeface="Arial" panose="020B0604020202020204" pitchFamily="34" charset="0"/>
              </a:rPr>
              <a:t>Needs to perform lengthy operations, or</a:t>
            </a:r>
          </a:p>
          <a:p>
            <a:pPr lvl="1"/>
            <a:r>
              <a:rPr lang="en-US" b="1" i="0" dirty="0">
                <a:solidFill>
                  <a:srgbClr val="FF000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a:xfrm>
            <a:off x="304800" y="365129"/>
            <a:ext cx="8210550" cy="854072"/>
          </a:xfrm>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a:xfrm>
            <a:off x="0" y="1447800"/>
            <a:ext cx="9144000" cy="5181600"/>
          </a:xfrm>
        </p:spPr>
        <p:txBody>
          <a:bodyPr>
            <a:normAutofit/>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latin typeface="Arial" panose="020B0604020202020204" pitchFamily="34" charset="0"/>
                <a:ea typeface="Times New Roman" panose="02020603050405020304" pitchFamily="18" charset="0"/>
                <a:cs typeface="Arial" panose="020B0604020202020204" pitchFamily="34" charset="0"/>
              </a:rPr>
              <a:t>T</a:t>
            </a:r>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p>
          <a:p>
            <a:pPr marL="0" indent="0">
              <a:buNone/>
            </a:pPr>
            <a:endPar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US" sz="1800" dirty="0">
                <a:effectLst/>
                <a:latin typeface="Arial" panose="020B0604020202020204" pitchFamily="34" charset="0"/>
                <a:ea typeface="Times New Roman" panose="02020603050405020304" pitchFamily="18" charset="0"/>
                <a:cs typeface="Arial" panose="020B0604020202020204" pitchFamily="34" charset="0"/>
              </a:rPr>
              <a:t>Important terms related to timing constraints</a:t>
            </a:r>
          </a:p>
          <a:p>
            <a:pPr marL="0" indent="0">
              <a:buNone/>
            </a:pP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Periodicity</a:t>
            </a:r>
            <a:r>
              <a:rPr kumimoji="0" lang="en-US" altLang="en-US" sz="2000" b="0" i="0" u="none" strike="noStrike" cap="none" normalizeH="0" baseline="0" dirty="0">
                <a:ln>
                  <a:noFill/>
                </a:ln>
                <a:solidFill>
                  <a:schemeClr val="tx1"/>
                </a:solidFill>
                <a:effectLst/>
                <a:latin typeface="Arial" panose="020B0604020202020204" pitchFamily="34" charset="0"/>
              </a:rPr>
              <a:t> is the interval between task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Computation Time</a:t>
            </a:r>
            <a:r>
              <a:rPr kumimoji="0" lang="en-US" altLang="en-US" sz="2000" b="0" i="0" u="none" strike="noStrike" cap="none" normalizeH="0" baseline="0" dirty="0">
                <a:ln>
                  <a:noFill/>
                </a:ln>
                <a:solidFill>
                  <a:schemeClr val="tx1"/>
                </a:solidFill>
                <a:effectLst/>
                <a:latin typeface="Arial" panose="020B0604020202020204" pitchFamily="34" charset="0"/>
              </a:rPr>
              <a:t> is the worst-case time needed for task completion.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Execution Time</a:t>
            </a:r>
            <a:r>
              <a:rPr kumimoji="0" lang="en-US" altLang="en-US" sz="2000" b="0" i="0" u="none" strike="noStrike" cap="none" normalizeH="0" baseline="0" dirty="0">
                <a:ln>
                  <a:noFill/>
                </a:ln>
                <a:solidFill>
                  <a:schemeClr val="tx1"/>
                </a:solidFill>
                <a:effectLst/>
                <a:latin typeface="Arial" panose="020B0604020202020204" pitchFamily="34" charset="0"/>
              </a:rPr>
              <a:t> is the actual time a task takes to execute.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Deadline</a:t>
            </a:r>
            <a:r>
              <a:rPr kumimoji="0" lang="en-US" altLang="en-US" sz="2000" b="0" i="0" u="none" strike="noStrike" cap="none" normalizeH="0" baseline="0" dirty="0">
                <a:ln>
                  <a:noFill/>
                </a:ln>
                <a:solidFill>
                  <a:schemeClr val="tx1"/>
                </a:solidFill>
                <a:effectLst/>
                <a:latin typeface="Arial" panose="020B0604020202020204" pitchFamily="34" charset="0"/>
              </a:rPr>
              <a:t> is the latest time by which the task must be completed. </a:t>
            </a: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2766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616890"/>
          </a:xfrm>
        </p:spPr>
        <p:txBody>
          <a:bodyPr>
            <a:noAutofit/>
          </a:bodyPr>
          <a:lstStyle/>
          <a:p>
            <a:r>
              <a:rPr lang="en-US" sz="4500" b="1" dirty="0">
                <a:solidFill>
                  <a:srgbClr val="002060"/>
                </a:solidFill>
              </a:rPr>
              <a:t>Processor Utilization Factor</a:t>
            </a:r>
          </a:p>
        </p:txBody>
      </p:sp>
      <p:graphicFrame>
        <p:nvGraphicFramePr>
          <p:cNvPr id="6" name="Object 5">
            <a:extLst>
              <a:ext uri="{FF2B5EF4-FFF2-40B4-BE49-F238E27FC236}">
                <a16:creationId xmlns:a16="http://schemas.microsoft.com/office/drawing/2014/main" id="{E9EDC5A1-8220-AC27-CF39-5A8073C6BFE1}"/>
              </a:ext>
            </a:extLst>
          </p:cNvPr>
          <p:cNvGraphicFramePr>
            <a:graphicFrameLocks noChangeAspect="1"/>
          </p:cNvGraphicFramePr>
          <p:nvPr>
            <p:extLst>
              <p:ext uri="{D42A27DB-BD31-4B8C-83A1-F6EECF244321}">
                <p14:modId xmlns:p14="http://schemas.microsoft.com/office/powerpoint/2010/main" val="4256987131"/>
              </p:ext>
            </p:extLst>
          </p:nvPr>
        </p:nvGraphicFramePr>
        <p:xfrm>
          <a:off x="8362950" y="133674"/>
          <a:ext cx="914400" cy="792163"/>
        </p:xfrm>
        <a:graphic>
          <a:graphicData uri="http://schemas.openxmlformats.org/presentationml/2006/ole">
            <mc:AlternateContent xmlns:mc="http://schemas.openxmlformats.org/markup-compatibility/2006">
              <mc:Choice xmlns:v="urn:schemas-microsoft-com:vml" Requires="v">
                <p:oleObj name="Document" showAsIcon="1" r:id="rId2" imgW="914400" imgH="792685" progId="Word.Document.12">
                  <p:embed/>
                </p:oleObj>
              </mc:Choice>
              <mc:Fallback>
                <p:oleObj name="Document" showAsIcon="1" r:id="rId2" imgW="914400" imgH="792685" progId="Word.Document.12">
                  <p:embed/>
                  <p:pic>
                    <p:nvPicPr>
                      <p:cNvPr id="0" name=""/>
                      <p:cNvPicPr/>
                      <p:nvPr/>
                    </p:nvPicPr>
                    <p:blipFill>
                      <a:blip r:embed="rId3"/>
                      <a:stretch>
                        <a:fillRect/>
                      </a:stretch>
                    </p:blipFill>
                    <p:spPr>
                      <a:xfrm>
                        <a:off x="8362950" y="133674"/>
                        <a:ext cx="914400" cy="792163"/>
                      </a:xfrm>
                      <a:prstGeom prst="rect">
                        <a:avLst/>
                      </a:prstGeom>
                    </p:spPr>
                  </p:pic>
                </p:oleObj>
              </mc:Fallback>
            </mc:AlternateContent>
          </a:graphicData>
        </a:graphic>
      </p:graphicFrame>
      <p:sp>
        <p:nvSpPr>
          <p:cNvPr id="7" name="Rectangle 5">
            <a:extLst>
              <a:ext uri="{FF2B5EF4-FFF2-40B4-BE49-F238E27FC236}">
                <a16:creationId xmlns:a16="http://schemas.microsoft.com/office/drawing/2014/main" id="{6833A6B4-C311-3235-4151-951490F38D68}"/>
              </a:ext>
            </a:extLst>
          </p:cNvPr>
          <p:cNvSpPr>
            <a:spLocks noChangeArrowheads="1"/>
          </p:cNvSpPr>
          <p:nvPr/>
        </p:nvSpPr>
        <p:spPr bwMode="auto">
          <a:xfrm>
            <a:off x="18661" y="822784"/>
            <a:ext cx="868680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 is a measure used in real-time systems to quantify the proportion of the processor's time that is being utilized by tasks. It helps in determining whether the tasks can be scheduled to meet their deadlines. The utilization factor is particularly important in scheduling algorithms like Rate Monotonic Scheduling (RMS) and Earliest Deadline First (EDF).</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Definition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The processor utilization factor</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U</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defined as the sum of the utilization of all tasks in the system. For a set of n periodic tasks, where each task</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has a computation time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sz="2000" b="0" i="0" u="none" strike="noStrike" cap="none" normalizeH="0" baseline="0" dirty="0">
                <a:ln>
                  <a:noFill/>
                </a:ln>
                <a:solidFill>
                  <a:srgbClr val="FFFFFF"/>
                </a:solidFill>
                <a:effectLs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and a period</a:t>
            </a:r>
            <a:r>
              <a:rPr kumimoji="0" lang="en-US" altLang="en-US" sz="2000"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utilization factor</a:t>
            </a:r>
            <a:r>
              <a:rPr kumimoji="0" lang="en-US" altLang="en-US" sz="2000"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U </a:t>
            </a:r>
            <a:r>
              <a:rPr kumimoji="0" lang="en-US" altLang="en-US" sz="20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is given by:</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5E9C11DE-ECD5-8117-6055-EB1D91F82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78" r="28889" b="28023"/>
          <a:stretch>
            <a:fillRect/>
          </a:stretch>
        </p:blipFill>
        <p:spPr bwMode="auto">
          <a:xfrm>
            <a:off x="2438400" y="4160190"/>
            <a:ext cx="1804635" cy="99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F28CDA34-A49F-F190-8044-67CA4D2D2620}"/>
              </a:ext>
            </a:extLst>
          </p:cNvPr>
          <p:cNvSpPr>
            <a:spLocks noChangeArrowheads="1"/>
          </p:cNvSpPr>
          <p:nvPr/>
        </p:nvSpPr>
        <p:spPr bwMode="auto">
          <a:xfrm>
            <a:off x="38102" y="5181602"/>
            <a:ext cx="878204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Key Points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Computation Time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(Ci)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worst-case execution time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Period </a:t>
            </a:r>
            <a:r>
              <a:rPr kumimoji="0" lang="en-US" altLang="en-US" b="0" i="0" u="none" strike="noStrike" cap="none" normalizeH="0" baseline="0" dirty="0">
                <a:ln>
                  <a:noFill/>
                </a:ln>
                <a:solidFill>
                  <a:srgbClr val="FFFFFF"/>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(Ti)</a:t>
            </a:r>
            <a:r>
              <a:rPr kumimoji="0" lang="en-US" altLang="en-US" b="0" i="0" u="none" strike="noStrike" cap="none" normalizeH="0" baseline="0" dirty="0">
                <a:ln>
                  <a:noFill/>
                </a:ln>
                <a:solidFill>
                  <a:schemeClr val="tx1"/>
                </a:solidFill>
                <a:effectLst/>
                <a:highlight>
                  <a:srgbClr val="000000"/>
                </a:highlight>
                <a:latin typeface="Tahoma" panose="020B0604030504040204" pitchFamily="34"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 The time interval between successive activations of task </a:t>
            </a:r>
            <a:r>
              <a:rPr lang="en-US" sz="1800" kern="0" dirty="0">
                <a:solidFill>
                  <a:srgbClr val="FFFFFF"/>
                </a:solidFill>
                <a:effectLst/>
                <a:highlight>
                  <a:srgbClr val="000000"/>
                </a:highlight>
                <a:latin typeface="Times New Roman" panose="02020603050405020304" pitchFamily="18" charset="0"/>
                <a:ea typeface="Times New Roman" panose="02020603050405020304" pitchFamily="18" charset="0"/>
              </a:rPr>
              <a:t>Ti</a:t>
            </a:r>
            <a:r>
              <a:rPr lang="en-US" sz="1800" kern="0" dirty="0">
                <a:effectLst/>
                <a:latin typeface="Times New Roman" panose="02020603050405020304" pitchFamily="18" charset="0"/>
                <a:ea typeface="Times New Roman" panose="02020603050405020304" pitchFamily="18" charset="0"/>
              </a:rPr>
              <a:t>.</a:t>
            </a:r>
            <a:r>
              <a:rPr kumimoji="0" lang="en-US" altLang="en-US"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Tahoma" panose="020B0604030504040204" pitchFamily="34" charset="0"/>
                <a:ea typeface="Times New Roman" panose="02020603050405020304" pitchFamily="18" charset="0"/>
                <a:cs typeface="Times New Roman" panose="02020603050405020304" pitchFamily="18" charset="0"/>
              </a:rPr>
              <a:t>If the processor utilization is greater than one, then that task set will not be schedulable by any algorithm.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19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2313-6113-BE17-94EB-4F0EA23AC52E}"/>
              </a:ext>
            </a:extLst>
          </p:cNvPr>
          <p:cNvSpPr>
            <a:spLocks noGrp="1"/>
          </p:cNvSpPr>
          <p:nvPr>
            <p:ph type="title"/>
          </p:nvPr>
        </p:nvSpPr>
        <p:spPr>
          <a:xfrm>
            <a:off x="628650" y="365129"/>
            <a:ext cx="7886700" cy="930272"/>
          </a:xfrm>
        </p:spPr>
        <p:txBody>
          <a:bodyPr>
            <a:normAutofit fontScale="90000"/>
          </a:bodyPr>
          <a:lstStyle/>
          <a:p>
            <a:r>
              <a:rPr lang="en-US" sz="4500" b="1" dirty="0">
                <a:solidFill>
                  <a:srgbClr val="002060"/>
                </a:solidFill>
              </a:rPr>
              <a:t>Schedulability analysis</a:t>
            </a:r>
            <a:br>
              <a:rPr lang="en-US" sz="36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BBB3F9-B646-F12C-6751-43EAEB3110B1}"/>
              </a:ext>
            </a:extLst>
          </p:cNvPr>
          <p:cNvSpPr>
            <a:spLocks noGrp="1"/>
          </p:cNvSpPr>
          <p:nvPr>
            <p:ph idx="1"/>
          </p:nvPr>
        </p:nvSpPr>
        <p:spPr>
          <a:xfrm>
            <a:off x="228600" y="1066800"/>
            <a:ext cx="8763000" cy="5638800"/>
          </a:xfrm>
        </p:spPr>
        <p:txBody>
          <a:bodyPr/>
          <a:lstStyle/>
          <a:p>
            <a:pPr marL="0" marR="0" indent="0">
              <a:buNone/>
            </a:pPr>
            <a:r>
              <a:rPr lang="en-US" sz="1800" dirty="0">
                <a:effectLst/>
                <a:latin typeface="Times New Roman" panose="02020603050405020304" pitchFamily="18" charset="0"/>
                <a:ea typeface="Times New Roman" panose="02020603050405020304" pitchFamily="18" charset="0"/>
              </a:rPr>
              <a:t>The processor utilization factor is closely related to </a:t>
            </a:r>
            <a:r>
              <a:rPr lang="en-US" sz="1800" i="1" dirty="0">
                <a:effectLst/>
                <a:latin typeface="Times New Roman" panose="02020603050405020304" pitchFamily="18" charset="0"/>
                <a:ea typeface="Times New Roman" panose="02020603050405020304" pitchFamily="18" charset="0"/>
              </a:rPr>
              <a:t>Schedulability analysis</a:t>
            </a:r>
            <a:r>
              <a:rPr lang="en-US" sz="1800" dirty="0">
                <a:effectLst/>
                <a:latin typeface="Times New Roman" panose="02020603050405020304" pitchFamily="18" charset="0"/>
                <a:ea typeface="Times New Roman" panose="02020603050405020304" pitchFamily="18" charset="0"/>
              </a:rPr>
              <a:t>, which is the process of determining whether a set of tasks can be scheduled to meet their deadlines under a given scheduling algorithm. Here's how the utilization factor plays a role in Schedulability analysis for some common real-time scheduling algorithms:</a:t>
            </a:r>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RMS</a:t>
            </a:r>
          </a:p>
          <a:p>
            <a:pPr marL="0" marR="0"/>
            <a:r>
              <a:rPr lang="en-US" sz="1800" dirty="0">
                <a:effectLst/>
                <a:latin typeface="Times New Roman" panose="02020603050405020304" pitchFamily="18" charset="0"/>
                <a:ea typeface="Times New Roman" panose="02020603050405020304" pitchFamily="18" charset="0"/>
              </a:rPr>
              <a:t>For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 periodic tasks, RMS guarantees that all deadlines will be met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endParaRPr lang="en-US" dirty="0"/>
          </a:p>
          <a:p>
            <a:pPr marL="0" marR="0">
              <a:lnSpc>
                <a:spcPct val="107000"/>
              </a:lnSpc>
              <a:spcBef>
                <a:spcPts val="200"/>
              </a:spcBef>
              <a:spcAft>
                <a:spcPts val="0"/>
              </a:spcAft>
            </a:pPr>
            <a:r>
              <a:rPr lang="en-US" sz="1800" b="1" i="1" kern="100" dirty="0">
                <a:solidFill>
                  <a:srgbClr val="007FAD"/>
                </a:solidFill>
                <a:effectLst/>
                <a:latin typeface="Tahoma" panose="020B0604030504040204" pitchFamily="34" charset="0"/>
                <a:ea typeface="SimHei" panose="02010609060101010101" pitchFamily="49" charset="-122"/>
                <a:cs typeface="Times New Roman" panose="02020603050405020304" pitchFamily="18" charset="0"/>
              </a:rPr>
              <a:t>Utilization Bound for EDF</a:t>
            </a:r>
          </a:p>
          <a:p>
            <a:pPr marL="0" marR="0"/>
            <a:r>
              <a:rPr lang="en-US" sz="1800" dirty="0">
                <a:effectLst/>
                <a:latin typeface="Times New Roman" panose="02020603050405020304" pitchFamily="18" charset="0"/>
                <a:ea typeface="Times New Roman" panose="02020603050405020304" pitchFamily="18" charset="0"/>
              </a:rPr>
              <a:t>EDF has a simpler utilization-based Schedulability test. A set of periodic tasks is schedulable under EDF if the total utilization </a:t>
            </a:r>
            <a:r>
              <a:rPr lang="en-US" sz="1800" dirty="0">
                <a:solidFill>
                  <a:srgbClr val="FFFFFF"/>
                </a:solidFill>
                <a:effectLst/>
                <a:highlight>
                  <a:srgbClr val="000000"/>
                </a:highlight>
                <a:latin typeface="Times New Roman" panose="02020603050405020304" pitchFamily="18" charset="0"/>
                <a:ea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rPr>
              <a:t> satisfies:</a:t>
            </a:r>
          </a:p>
          <a:p>
            <a:endParaRPr lang="en-US" dirty="0"/>
          </a:p>
          <a:p>
            <a:pPr marL="0" marR="0"/>
            <a:r>
              <a:rPr lang="en-US" sz="1800" dirty="0">
                <a:effectLst/>
                <a:latin typeface="Times New Roman" panose="02020603050405020304" pitchFamily="18" charset="0"/>
                <a:ea typeface="Times New Roman" panose="02020603050405020304" pitchFamily="18" charset="0"/>
              </a:rPr>
              <a:t>The processor utilization factor is a crucial metric in Schedulability analysis: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RMS</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within the Liu and </a:t>
            </a:r>
            <a:r>
              <a:rPr lang="en-US" sz="1800" kern="100" dirty="0" err="1">
                <a:effectLst/>
                <a:latin typeface="Tahoma" panose="020B0604030504040204" pitchFamily="34" charset="0"/>
                <a:ea typeface="Tahoma" panose="020B0604030504040204" pitchFamily="34" charset="0"/>
                <a:cs typeface="Times New Roman" panose="02020603050405020304" pitchFamily="18" charset="0"/>
              </a:rPr>
              <a:t>Layland</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bound, which depends on the number of tasks.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ahoma" panose="020B0604030504040204" pitchFamily="34" charset="0"/>
                <a:ea typeface="Tahoma" panose="020B0604030504040204" pitchFamily="34" charset="0"/>
                <a:cs typeface="Times New Roman" panose="02020603050405020304" pitchFamily="18" charset="0"/>
              </a:rPr>
              <a:t>EDF</a:t>
            </a:r>
            <a:r>
              <a:rPr lang="en-US" sz="1800" kern="100" dirty="0">
                <a:effectLst/>
                <a:latin typeface="Tahoma" panose="020B0604030504040204" pitchFamily="34" charset="0"/>
                <a:ea typeface="Tahoma" panose="020B0604030504040204" pitchFamily="34" charset="0"/>
                <a:cs typeface="Times New Roman" panose="02020603050405020304" pitchFamily="18" charset="0"/>
              </a:rPr>
              <a:t>: The task set is schedulable if the total utilization is less than or equal to 1.</a:t>
            </a:r>
          </a:p>
          <a:p>
            <a:endParaRPr lang="en-US" dirty="0"/>
          </a:p>
        </p:txBody>
      </p:sp>
      <p:pic>
        <p:nvPicPr>
          <p:cNvPr id="5" name="Picture 4">
            <a:extLst>
              <a:ext uri="{FF2B5EF4-FFF2-40B4-BE49-F238E27FC236}">
                <a16:creationId xmlns:a16="http://schemas.microsoft.com/office/drawing/2014/main" id="{6562CC88-5AA7-9D56-F1D1-32351BEB681B}"/>
              </a:ext>
            </a:extLst>
          </p:cNvPr>
          <p:cNvPicPr>
            <a:picLocks noChangeAspect="1"/>
          </p:cNvPicPr>
          <p:nvPr/>
        </p:nvPicPr>
        <p:blipFill>
          <a:blip r:embed="rId3"/>
          <a:stretch>
            <a:fillRect/>
          </a:stretch>
        </p:blipFill>
        <p:spPr>
          <a:xfrm>
            <a:off x="934085" y="3048000"/>
            <a:ext cx="1654810" cy="574040"/>
          </a:xfrm>
          <a:prstGeom prst="rect">
            <a:avLst/>
          </a:prstGeom>
        </p:spPr>
      </p:pic>
      <p:pic>
        <p:nvPicPr>
          <p:cNvPr id="6" name="Picture 5">
            <a:extLst>
              <a:ext uri="{FF2B5EF4-FFF2-40B4-BE49-F238E27FC236}">
                <a16:creationId xmlns:a16="http://schemas.microsoft.com/office/drawing/2014/main" id="{A9B8F594-8FCD-D957-1CF9-260567D56B19}"/>
              </a:ext>
            </a:extLst>
          </p:cNvPr>
          <p:cNvPicPr>
            <a:picLocks noChangeAspect="1"/>
          </p:cNvPicPr>
          <p:nvPr/>
        </p:nvPicPr>
        <p:blipFill>
          <a:blip r:embed="rId4"/>
          <a:stretch>
            <a:fillRect/>
          </a:stretch>
        </p:blipFill>
        <p:spPr>
          <a:xfrm>
            <a:off x="685800" y="4801234"/>
            <a:ext cx="655320" cy="362585"/>
          </a:xfrm>
          <a:prstGeom prst="rect">
            <a:avLst/>
          </a:prstGeom>
        </p:spPr>
      </p:pic>
    </p:spTree>
    <p:extLst>
      <p:ext uri="{BB962C8B-B14F-4D97-AF65-F5344CB8AC3E}">
        <p14:creationId xmlns:p14="http://schemas.microsoft.com/office/powerpoint/2010/main" val="1864244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pPr marL="0" indent="0">
              <a:buNone/>
            </a:pPr>
            <a:r>
              <a:rPr lang="en-US" sz="2200" b="1"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pPr marL="0" indent="0">
              <a:buNone/>
            </a:pPr>
            <a:r>
              <a:rPr lang="en-US" sz="2200" b="1"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447800"/>
            <a:ext cx="8286750" cy="5045071"/>
          </a:xfrm>
        </p:spPr>
        <p:txBody>
          <a:bodyPr>
            <a:normAutofit/>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with fixed or periodic deadlines</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RM is a priority-based scheduling algorithm, </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where each task is assigned, a priority based on its period: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priorities are decided before the start of execution</a:t>
            </a: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 and </a:t>
            </a:r>
            <a:r>
              <a:rPr lang="en-US" sz="1800" b="1" kern="100" spc="1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they do not change over time.</a:t>
            </a:r>
            <a:endParaRPr lang="en-US" sz="1800" b="1"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23313" y="460884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457200" y="1373579"/>
            <a:ext cx="8611663" cy="541347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1384300" lvl="3">
              <a:lnSpc>
                <a:spcPct val="150000"/>
              </a:lnSpc>
              <a:spcBef>
                <a:spcPts val="960"/>
              </a:spcBef>
              <a:buClr>
                <a:srgbClr val="956605"/>
              </a:buCl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lnSpc>
                <a:spcPct val="150000"/>
              </a:lnSpc>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endParaRPr lang="en-US" sz="3051" spc="60" dirty="0">
              <a:solidFill>
                <a:srgbClr val="072F07"/>
              </a:solidFill>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lang="en-US" sz="2700" spc="225" dirty="0">
                <a:solidFill>
                  <a:srgbClr val="072F07"/>
                </a:solidFill>
                <a:latin typeface="Arial" panose="020B0604020202020204" pitchFamily="34" charset="0"/>
                <a:cs typeface="Arial" panose="020B0604020202020204" pitchFamily="34" charset="0"/>
              </a:rPr>
              <a:t>are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762000" y="2895600"/>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a:xfrm>
            <a:off x="0" y="1825625"/>
            <a:ext cx="8991600" cy="4351338"/>
          </a:xfrm>
        </p:spPr>
        <p:txBody>
          <a:bodyPr>
            <a:normAutofit fontScale="92500" lnSpcReduction="10000"/>
          </a:bodyPr>
          <a:lstStyle/>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for real time embedded systems.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such that a task with earliest deadline has higher priority than others. </a:t>
            </a:r>
          </a:p>
          <a:p>
            <a:r>
              <a:rPr lang="en-US" sz="2400" b="1" kern="100" dirty="0">
                <a:solidFill>
                  <a:srgbClr val="FF0000"/>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a:t>
            </a:r>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Since absolute deadline of a task depends on the current instant of time so every instant is a scheduling event in EDF as deadline of task changes with time. </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24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24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816787829"/>
              </p:ext>
            </p:extLst>
          </p:nvPr>
        </p:nvGraphicFramePr>
        <p:xfrm>
          <a:off x="668848" y="2209800"/>
          <a:ext cx="7807325" cy="404679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314379">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66407">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15334">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15334">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dirty="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1457">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415334">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dirty="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957300">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dirty="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pPr>
                      <a:endParaRPr sz="700" dirty="0">
                        <a:latin typeface="Times New Roman"/>
                        <a:cs typeface="Times New Roman"/>
                      </a:endParaRPr>
                    </a:p>
                    <a:p>
                      <a:pPr>
                        <a:lnSpc>
                          <a:spcPct val="100000"/>
                        </a:lnSpc>
                        <a:spcBef>
                          <a:spcPts val="60"/>
                        </a:spcBef>
                      </a:pPr>
                      <a:endParaRPr sz="700" dirty="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dirty="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
        <p:nvSpPr>
          <p:cNvPr id="6" name="TextBox 5">
            <a:extLst>
              <a:ext uri="{FF2B5EF4-FFF2-40B4-BE49-F238E27FC236}">
                <a16:creationId xmlns:a16="http://schemas.microsoft.com/office/drawing/2014/main" id="{DECE860F-1727-E4E2-7416-C4DF7865D2E5}"/>
              </a:ext>
            </a:extLst>
          </p:cNvPr>
          <p:cNvSpPr txBox="1"/>
          <p:nvPr/>
        </p:nvSpPr>
        <p:spPr>
          <a:xfrm>
            <a:off x="152400" y="4890177"/>
            <a:ext cx="5410200" cy="1477328"/>
          </a:xfrm>
          <a:prstGeom prst="rect">
            <a:avLst/>
          </a:prstGeom>
          <a:noFill/>
        </p:spPr>
        <p:txBody>
          <a:bodyPr wrap="square" rtlCol="0">
            <a:spAutoFit/>
          </a:bodyPr>
          <a:lstStyle/>
          <a:p>
            <a:r>
              <a:rPr lang="en-US" dirty="0"/>
              <a:t>Deadline Monotonic Scheduling (DMS) is a fixed-priority preemptive scheduling algorithm used in real-time operating systems (RTOS). </a:t>
            </a:r>
            <a:r>
              <a:rPr lang="en-US" b="1" dirty="0">
                <a:solidFill>
                  <a:srgbClr val="FF0000"/>
                </a:solidFill>
              </a:rPr>
              <a:t>It assigns priorities to tasks based on their deadlines—the shorter the deadline, the higher the priority.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42168" y="244742"/>
            <a:ext cx="5261624" cy="1235225"/>
          </a:xfrm>
          <a:prstGeom prst="rect">
            <a:avLst/>
          </a:prstGeom>
        </p:spPr>
        <p:txBody>
          <a:bodyPr vert="horz" lIns="91440" tIns="45720" rIns="91440" bIns="45720" rtlCol="0" anchor="ctr">
            <a:normAutofit/>
          </a:bodyPr>
          <a:lstStyle/>
          <a:p>
            <a:pPr marL="12700" defTabSz="914400"/>
            <a:r>
              <a:rPr lang="en-US" sz="3100" b="1" kern="1200" dirty="0">
                <a:solidFill>
                  <a:schemeClr val="tx1"/>
                </a:solidFill>
                <a:latin typeface="+mj-lt"/>
                <a:ea typeface="+mj-ea"/>
                <a:cs typeface="+mj-cs"/>
              </a:rPr>
              <a:t>RMS or EDF or DMS Comparison</a:t>
            </a:r>
          </a:p>
        </p:txBody>
      </p:sp>
      <p:graphicFrame>
        <p:nvGraphicFramePr>
          <p:cNvPr id="4" name="Table 3">
            <a:extLst>
              <a:ext uri="{FF2B5EF4-FFF2-40B4-BE49-F238E27FC236}">
                <a16:creationId xmlns:a16="http://schemas.microsoft.com/office/drawing/2014/main" id="{A4AD4F76-1989-A15F-0E6A-00280D044F22}"/>
              </a:ext>
            </a:extLst>
          </p:cNvPr>
          <p:cNvGraphicFramePr>
            <a:graphicFrameLocks noGrp="1"/>
          </p:cNvGraphicFramePr>
          <p:nvPr>
            <p:extLst>
              <p:ext uri="{D42A27DB-BD31-4B8C-83A1-F6EECF244321}">
                <p14:modId xmlns:p14="http://schemas.microsoft.com/office/powerpoint/2010/main" val="57272741"/>
              </p:ext>
            </p:extLst>
          </p:nvPr>
        </p:nvGraphicFramePr>
        <p:xfrm>
          <a:off x="809717" y="2375210"/>
          <a:ext cx="7524271" cy="3844617"/>
        </p:xfrm>
        <a:graphic>
          <a:graphicData uri="http://schemas.openxmlformats.org/drawingml/2006/table">
            <a:tbl>
              <a:tblPr/>
              <a:tblGrid>
                <a:gridCol w="1286531">
                  <a:extLst>
                    <a:ext uri="{9D8B030D-6E8A-4147-A177-3AD203B41FA5}">
                      <a16:colId xmlns:a16="http://schemas.microsoft.com/office/drawing/2014/main" val="2547865655"/>
                    </a:ext>
                  </a:extLst>
                </a:gridCol>
                <a:gridCol w="1954131">
                  <a:extLst>
                    <a:ext uri="{9D8B030D-6E8A-4147-A177-3AD203B41FA5}">
                      <a16:colId xmlns:a16="http://schemas.microsoft.com/office/drawing/2014/main" val="1596388781"/>
                    </a:ext>
                  </a:extLst>
                </a:gridCol>
                <a:gridCol w="2071606">
                  <a:extLst>
                    <a:ext uri="{9D8B030D-6E8A-4147-A177-3AD203B41FA5}">
                      <a16:colId xmlns:a16="http://schemas.microsoft.com/office/drawing/2014/main" val="718715182"/>
                    </a:ext>
                  </a:extLst>
                </a:gridCol>
                <a:gridCol w="2212003">
                  <a:extLst>
                    <a:ext uri="{9D8B030D-6E8A-4147-A177-3AD203B41FA5}">
                      <a16:colId xmlns:a16="http://schemas.microsoft.com/office/drawing/2014/main" val="3960140790"/>
                    </a:ext>
                  </a:extLst>
                </a:gridCol>
              </a:tblGrid>
              <a:tr h="454790">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Aspect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Deadline Monotonic Scheduling (DMS)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Earliest Deadline First (EDF)</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1" i="0" u="none" strike="noStrike">
                          <a:solidFill>
                            <a:srgbClr val="000000"/>
                          </a:solidFill>
                          <a:effectLst/>
                          <a:latin typeface="Arial" panose="020B0604020202020204" pitchFamily="34" charset="0"/>
                        </a:rPr>
                        <a:t>Rate Monotonic Scheduling (RMS)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93216"/>
                  </a:ext>
                </a:extLst>
              </a:tr>
              <a:tr h="248493">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Type</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Dynamic</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8100545"/>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Priority Assignment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deadlines (shorter = higher)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current deadlines (earliest = highest)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Based on periods (shorter period = higher priority)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073768"/>
                  </a:ext>
                </a:extLst>
              </a:tr>
              <a:tr h="661087">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Preemption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Tasks with closer deadlines preempt others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Higher fixed-priority tasks preempt lower ones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216738"/>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dynamic-priority systems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Optimal for fixed-priority systems with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48532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Complexity</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More complex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Simpler to implement</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7143071"/>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CPU Utilization</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Can achieve up to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Generally lower less than 100%</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3730685"/>
                  </a:ext>
                </a:extLst>
              </a:tr>
              <a:tr h="454790">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Best For</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Systems with varying deadlines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spcBef>
                          <a:spcPts val="0"/>
                        </a:spcBef>
                        <a:spcAft>
                          <a:spcPts val="0"/>
                        </a:spcAft>
                      </a:pPr>
                      <a:r>
                        <a:rPr lang="en-US" sz="1400" b="0" i="0" u="none" strike="noStrike">
                          <a:solidFill>
                            <a:srgbClr val="000000"/>
                          </a:solidFill>
                          <a:effectLst/>
                          <a:latin typeface="Arial" panose="020B0604020202020204" pitchFamily="34" charset="0"/>
                        </a:rPr>
                        <a:t>Fixed periodic tasks</a:t>
                      </a:r>
                      <a:endParaRPr lang="en-US" sz="2200" b="0" i="0" u="none" strike="noStrike">
                        <a:effectLst/>
                        <a:latin typeface="Arial" panose="020B0604020202020204" pitchFamily="34" charset="0"/>
                      </a:endParaRPr>
                    </a:p>
                  </a:txBody>
                  <a:tcPr marL="9188" marR="9188" marT="9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279091"/>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a:xfrm>
            <a:off x="628650" y="63143"/>
            <a:ext cx="7886700" cy="1325563"/>
          </a:xfrm>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152400" y="1371600"/>
            <a:ext cx="8763000" cy="5334000"/>
          </a:xfrm>
        </p:spPr>
        <p:txBody>
          <a:bodyPr>
            <a:normAutofit/>
          </a:bodyPr>
          <a:lstStyle/>
          <a:p>
            <a:pPr marL="0" indent="0">
              <a:lnSpc>
                <a:spcPct val="120000"/>
              </a:lnSpc>
              <a:buNone/>
            </a:pP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Here are the primary scheduling policies in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1. </a:t>
            </a:r>
            <a:r>
              <a:rPr lang="en-US" sz="1600" b="1" spc="55" dirty="0">
                <a:solidFill>
                  <a:srgbClr val="072F07"/>
                </a:solidFill>
                <a:latin typeface="Arial" panose="020B0604020202020204" pitchFamily="34" charset="0"/>
                <a:cs typeface="Arial" panose="020B0604020202020204" pitchFamily="34" charset="0"/>
              </a:rPr>
              <a:t>Priority-Based Preemptive Scheduling</a:t>
            </a:r>
            <a:r>
              <a:rPr lang="en-US" sz="16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2. </a:t>
            </a:r>
            <a:r>
              <a:rPr lang="en-US" sz="1600" b="1" spc="55" dirty="0">
                <a:solidFill>
                  <a:srgbClr val="072F07"/>
                </a:solidFill>
                <a:latin typeface="Arial" panose="020B0604020202020204" pitchFamily="34" charset="0"/>
                <a:cs typeface="Arial" panose="020B0604020202020204" pitchFamily="34" charset="0"/>
              </a:rPr>
              <a:t>Time-Slicing</a:t>
            </a:r>
            <a:r>
              <a:rPr lang="en-US" sz="1600" spc="55" dirty="0">
                <a:solidFill>
                  <a:srgbClr val="072F07"/>
                </a:solidFill>
                <a:latin typeface="Arial" panose="020B0604020202020204" pitchFamily="34" charset="0"/>
                <a:cs typeface="Arial" panose="020B0604020202020204" pitchFamily="34" charset="0"/>
              </a:rPr>
              <a:t>: If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6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In `</a:t>
            </a:r>
            <a:r>
              <a:rPr lang="en-US" sz="1600" spc="55" dirty="0" err="1">
                <a:solidFill>
                  <a:srgbClr val="072F07"/>
                </a:solidFill>
                <a:latin typeface="Arial" panose="020B0604020202020204" pitchFamily="34" charset="0"/>
                <a:cs typeface="Arial" panose="020B0604020202020204" pitchFamily="34" charset="0"/>
              </a:rPr>
              <a:t>FreeRTOSConfig.h</a:t>
            </a:r>
            <a:r>
              <a:rPr lang="en-US" sz="1600" spc="55" dirty="0">
                <a:solidFill>
                  <a:srgbClr val="072F07"/>
                </a:solidFill>
                <a:latin typeface="Arial" panose="020B0604020202020204" pitchFamily="34" charset="0"/>
                <a:cs typeface="Arial" panose="020B0604020202020204" pitchFamily="34" charset="0"/>
              </a:rPr>
              <a:t>`, set the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600" spc="55" dirty="0" err="1">
                <a:solidFill>
                  <a:srgbClr val="072F07"/>
                </a:solidFill>
                <a:latin typeface="Arial" panose="020B0604020202020204" pitchFamily="34" charset="0"/>
                <a:cs typeface="Arial" panose="020B0604020202020204" pitchFamily="34" charset="0"/>
              </a:rPr>
              <a:t>configUSE_TIME_SLICING</a:t>
            </a:r>
            <a:r>
              <a:rPr lang="en-US" sz="16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6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600" spc="55" dirty="0" err="1">
                <a:solidFill>
                  <a:srgbClr val="072F07"/>
                </a:solidFill>
                <a:latin typeface="Arial" panose="020B0604020202020204" pitchFamily="34" charset="0"/>
                <a:cs typeface="Arial" panose="020B0604020202020204" pitchFamily="34" charset="0"/>
              </a:rPr>
              <a:t>FreeRTOS</a:t>
            </a:r>
            <a:r>
              <a:rPr lang="en-US" sz="16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76200" y="1066800"/>
            <a:ext cx="8915400" cy="5110163"/>
          </a:xfrm>
        </p:spPr>
        <p:txBody>
          <a:bodyPr/>
          <a:lstStyle/>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9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want to use a mutex in an ISR. </a:t>
            </a:r>
          </a:p>
          <a:p>
            <a:pPr marL="0" marR="0">
              <a:lnSpc>
                <a:spcPct val="107000"/>
              </a:lnSpc>
              <a:spcBef>
                <a:spcPts val="0"/>
              </a:spcBef>
              <a:spcAft>
                <a:spcPts val="800"/>
              </a:spcAft>
            </a:pPr>
            <a:r>
              <a:rPr lang="en-US" sz="19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a:t>
            </a:r>
            <a:r>
              <a:rPr lang="en-US" sz="1900" b="1" kern="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42854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143000"/>
            <a:ext cx="3452832" cy="5486400"/>
          </a:xfrm>
        </p:spPr>
        <p:txBody>
          <a:bodyPr/>
          <a:lstStyle/>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20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If a high priority thread is waiting for a lock from a low priority thread, the low priority thread’s priority is raised to be equal to or above the waiting thread so that it can quickly finish executing the critical section and release the lock.</a:t>
            </a:r>
          </a:p>
          <a:p>
            <a:r>
              <a:rPr lang="en-US" sz="20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This helps alleviate the problem of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20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ECE7-008B-16B4-9854-DFAAE33600CF}"/>
              </a:ext>
            </a:extLst>
          </p:cNvPr>
          <p:cNvSpPr>
            <a:spLocks noGrp="1"/>
          </p:cNvSpPr>
          <p:nvPr>
            <p:ph type="title"/>
          </p:nvPr>
        </p:nvSpPr>
        <p:spPr>
          <a:xfrm>
            <a:off x="0" y="1"/>
            <a:ext cx="9144000" cy="990600"/>
          </a:xfrm>
        </p:spPr>
        <p:txBody>
          <a:bodyPr/>
          <a:lstStyle/>
          <a:p>
            <a:r>
              <a:rPr lang="en-US" sz="4100" b="1" dirty="0">
                <a:solidFill>
                  <a:srgbClr val="002060"/>
                </a:solidFill>
              </a:rPr>
              <a:t>Direct</a:t>
            </a:r>
            <a:r>
              <a:rPr lang="en-US" dirty="0"/>
              <a:t> </a:t>
            </a:r>
            <a:r>
              <a:rPr lang="en-US" sz="4100" b="1" dirty="0">
                <a:solidFill>
                  <a:srgbClr val="002060"/>
                </a:solidFill>
              </a:rPr>
              <a:t>Task Notification</a:t>
            </a:r>
          </a:p>
        </p:txBody>
      </p:sp>
      <p:sp>
        <p:nvSpPr>
          <p:cNvPr id="3" name="Content Placeholder 2">
            <a:extLst>
              <a:ext uri="{FF2B5EF4-FFF2-40B4-BE49-F238E27FC236}">
                <a16:creationId xmlns:a16="http://schemas.microsoft.com/office/drawing/2014/main" id="{7603C6A3-671E-F33B-1ACD-B118D465BF83}"/>
              </a:ext>
            </a:extLst>
          </p:cNvPr>
          <p:cNvSpPr>
            <a:spLocks noGrp="1"/>
          </p:cNvSpPr>
          <p:nvPr>
            <p:ph idx="1"/>
          </p:nvPr>
        </p:nvSpPr>
        <p:spPr>
          <a:xfrm>
            <a:off x="76200" y="838200"/>
            <a:ext cx="9067800" cy="6019799"/>
          </a:xfrm>
        </p:spPr>
        <p:txBody>
          <a:bodyPr>
            <a:normAutofit/>
          </a:bodyPr>
          <a:lstStyle/>
          <a:p>
            <a:pPr algn="l"/>
            <a:r>
              <a:rPr lang="en-US" sz="2000" b="0" i="0" u="none" strike="noStrike" baseline="0" dirty="0">
                <a:latin typeface="Arial" panose="020B0604020202020204" pitchFamily="34" charset="0"/>
                <a:cs typeface="Arial" panose="020B0604020202020204" pitchFamily="34" charset="0"/>
              </a:rPr>
              <a:t>Direct task notifications are like the other communication mechanisms discussed, except that they do not require the communication object to first be instantiated in RAM like it used to be in Queue. </a:t>
            </a:r>
          </a:p>
          <a:p>
            <a:pPr algn="l"/>
            <a:r>
              <a:rPr lang="en-US" sz="2000" b="0" i="0" u="none" strike="noStrike" baseline="0" dirty="0">
                <a:latin typeface="Arial" panose="020B0604020202020204" pitchFamily="34" charset="0"/>
                <a:cs typeface="Arial" panose="020B0604020202020204" pitchFamily="34" charset="0"/>
              </a:rPr>
              <a:t>They are also faster than semaphores or queues (between 35% and 45% faster).</a:t>
            </a:r>
          </a:p>
          <a:p>
            <a:pPr algn="l"/>
            <a:r>
              <a:rPr lang="en-US" sz="2000" b="0" i="0" u="none" strike="noStrike" baseline="0" dirty="0">
                <a:latin typeface="Arial" panose="020B0604020202020204" pitchFamily="34" charset="0"/>
                <a:cs typeface="Arial" panose="020B0604020202020204" pitchFamily="34" charset="0"/>
              </a:rPr>
              <a:t>They do have some limitations, the largest two being that </a:t>
            </a:r>
            <a:r>
              <a:rPr lang="en-US" sz="2000" b="1" i="0" u="none" strike="noStrike" baseline="0" dirty="0">
                <a:solidFill>
                  <a:srgbClr val="FF0000"/>
                </a:solidFill>
                <a:latin typeface="Arial" panose="020B0604020202020204" pitchFamily="34" charset="0"/>
                <a:cs typeface="Arial" panose="020B0604020202020204" pitchFamily="34" charset="0"/>
              </a:rPr>
              <a:t>only one task can be notified at a time and notifications can be sent by ISRs but not received.</a:t>
            </a:r>
          </a:p>
          <a:p>
            <a:pPr algn="l"/>
            <a:r>
              <a:rPr lang="en-US" sz="2000" b="0" i="0" u="none" strike="noStrike" baseline="0" dirty="0">
                <a:latin typeface="Arial" panose="020B0604020202020204" pitchFamily="34" charset="0"/>
                <a:cs typeface="Arial" panose="020B0604020202020204" pitchFamily="34" charset="0"/>
              </a:rPr>
              <a:t>Direct task notifications have two main components: </a:t>
            </a:r>
          </a:p>
          <a:p>
            <a:pPr lvl="1"/>
            <a:r>
              <a:rPr lang="en-US" sz="1700" b="1" i="0" u="none" strike="noStrike" baseline="0" dirty="0">
                <a:latin typeface="Arial" panose="020B0604020202020204" pitchFamily="34" charset="0"/>
                <a:cs typeface="Arial" panose="020B0604020202020204" pitchFamily="34" charset="0"/>
              </a:rPr>
              <a:t>Notification itself </a:t>
            </a:r>
            <a:r>
              <a:rPr lang="en-US" sz="1700" b="0" i="0" u="none" strike="noStrike" baseline="0" dirty="0">
                <a:latin typeface="Arial" panose="020B0604020202020204" pitchFamily="34" charset="0"/>
                <a:cs typeface="Arial" panose="020B0604020202020204" pitchFamily="34" charset="0"/>
              </a:rPr>
              <a:t>(which behaves very much like how a semaphore or queue behaves when unblocking a task) </a:t>
            </a:r>
          </a:p>
          <a:p>
            <a:pPr lvl="1"/>
            <a:r>
              <a:rPr lang="en-US" sz="1700" b="1" i="0" u="none" strike="noStrike" baseline="0" dirty="0">
                <a:latin typeface="Arial" panose="020B0604020202020204" pitchFamily="34" charset="0"/>
                <a:cs typeface="Arial" panose="020B0604020202020204" pitchFamily="34" charset="0"/>
              </a:rPr>
              <a:t>32-bit Notification value. </a:t>
            </a:r>
          </a:p>
          <a:p>
            <a:pPr algn="l"/>
            <a:r>
              <a:rPr lang="en-US" sz="2000" b="0" i="0" u="none" strike="noStrike" baseline="0" dirty="0">
                <a:latin typeface="Arial" panose="020B0604020202020204" pitchFamily="34" charset="0"/>
                <a:cs typeface="Arial" panose="020B0604020202020204" pitchFamily="34" charset="0"/>
              </a:rPr>
              <a:t>The notification value is optional and has a few different uses.</a:t>
            </a:r>
          </a:p>
          <a:p>
            <a:pPr algn="l"/>
            <a:r>
              <a:rPr lang="en-US" sz="2000" b="0" i="0" u="none" strike="noStrike" baseline="0" dirty="0">
                <a:latin typeface="Arial" panose="020B0604020202020204" pitchFamily="34" charset="0"/>
                <a:cs typeface="Arial" panose="020B0604020202020204" pitchFamily="34" charset="0"/>
              </a:rPr>
              <a:t> A notifier has the option of overwriting the entire value or using the notification value as if it were a bitfield and setting a single bit.</a:t>
            </a:r>
          </a:p>
          <a:p>
            <a:pPr algn="l"/>
            <a:r>
              <a:rPr lang="en-US" sz="2000" b="0" i="0" u="none" strike="noStrike" baseline="0" dirty="0">
                <a:latin typeface="Arial" panose="020B0604020202020204" pitchFamily="34" charset="0"/>
                <a:cs typeface="Arial" panose="020B0604020202020204" pitchFamily="34" charset="0"/>
              </a:rPr>
              <a:t> Setting individual bits can come in handy for signaling different behaviors that you'd like the task to be made aware of without resorting to a more complicated command-driven implementation based on queues.</a:t>
            </a:r>
          </a:p>
          <a:p>
            <a:pPr algn="l"/>
            <a:r>
              <a:rPr lang="en-US" sz="2000" i="1" dirty="0">
                <a:latin typeface="Arial" panose="020B0604020202020204" pitchFamily="34" charset="0"/>
                <a:cs typeface="Arial" panose="020B0604020202020204" pitchFamily="34" charset="0"/>
              </a:rPr>
              <a:t>T</a:t>
            </a:r>
            <a:r>
              <a:rPr lang="en-US" sz="2000" b="0" i="1" u="none" strike="noStrike" baseline="0" dirty="0">
                <a:latin typeface="Arial" panose="020B0604020202020204" pitchFamily="34" charset="0"/>
                <a:cs typeface="Arial" panose="020B0604020202020204" pitchFamily="34" charset="0"/>
              </a:rPr>
              <a:t>ask notifications sound a bit like semaphores but it’s a faster alternative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14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10057</Words>
  <Application>Microsoft Office PowerPoint</Application>
  <PresentationFormat>On-screen Show (4:3)</PresentationFormat>
  <Paragraphs>726</Paragraphs>
  <Slides>92</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5"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Document</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Managing task deadlines in an RTOS when tasks are preempted</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PendSV in FreeRTOS for Context Switching</vt:lpstr>
      <vt:lpstr>SVC or SWI use in FreeRTOS</vt:lpstr>
      <vt:lpstr>MSP and PSP use in FreeRTOS</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vt:lpstr>
      <vt:lpstr>When to use deferred interrupt handling </vt:lpstr>
      <vt:lpstr>Categories of Real Time Task</vt:lpstr>
      <vt:lpstr>RTOS Scheduling</vt:lpstr>
      <vt:lpstr>PowerPoint Presentation</vt:lpstr>
      <vt:lpstr>Processor Utilization Factor</vt:lpstr>
      <vt:lpstr>Schedulability analysis </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 or DMS Comparison</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Direct Task Notification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75</cp:revision>
  <dcterms:created xsi:type="dcterms:W3CDTF">2024-06-13T16:15:46Z</dcterms:created>
  <dcterms:modified xsi:type="dcterms:W3CDTF">2024-07-11T02:38:30Z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